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67" r:id="rId5"/>
    <p:sldId id="264" r:id="rId6"/>
    <p:sldId id="268" r:id="rId7"/>
    <p:sldId id="262" r:id="rId8"/>
    <p:sldId id="289" r:id="rId9"/>
    <p:sldId id="263" r:id="rId10"/>
    <p:sldId id="261" r:id="rId11"/>
    <p:sldId id="269" r:id="rId12"/>
    <p:sldId id="260" r:id="rId13"/>
    <p:sldId id="257" r:id="rId14"/>
    <p:sldId id="258" r:id="rId15"/>
    <p:sldId id="259" r:id="rId16"/>
    <p:sldId id="290" r:id="rId17"/>
    <p:sldId id="291" r:id="rId18"/>
    <p:sldId id="270" r:id="rId19"/>
    <p:sldId id="271" r:id="rId20"/>
    <p:sldId id="293" r:id="rId21"/>
    <p:sldId id="292" r:id="rId22"/>
    <p:sldId id="275" r:id="rId23"/>
    <p:sldId id="276" r:id="rId24"/>
    <p:sldId id="277" r:id="rId25"/>
    <p:sldId id="279" r:id="rId26"/>
    <p:sldId id="282" r:id="rId27"/>
    <p:sldId id="280" r:id="rId28"/>
    <p:sldId id="284" r:id="rId29"/>
    <p:sldId id="309" r:id="rId30"/>
    <p:sldId id="285" r:id="rId31"/>
    <p:sldId id="286" r:id="rId32"/>
    <p:sldId id="287" r:id="rId33"/>
    <p:sldId id="288" r:id="rId34"/>
    <p:sldId id="294" r:id="rId35"/>
    <p:sldId id="295" r:id="rId36"/>
    <p:sldId id="296" r:id="rId37"/>
    <p:sldId id="300" r:id="rId38"/>
    <p:sldId id="297" r:id="rId39"/>
    <p:sldId id="298" r:id="rId40"/>
    <p:sldId id="299" r:id="rId41"/>
    <p:sldId id="301" r:id="rId42"/>
    <p:sldId id="302" r:id="rId43"/>
    <p:sldId id="303" r:id="rId44"/>
    <p:sldId id="304" r:id="rId45"/>
    <p:sldId id="305" r:id="rId46"/>
    <p:sldId id="307" r:id="rId47"/>
    <p:sldId id="308" r:id="rId48"/>
    <p:sldId id="27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94762"/>
  </p:normalViewPr>
  <p:slideViewPr>
    <p:cSldViewPr snapToGrid="0" snapToObjects="1">
      <p:cViewPr varScale="1">
        <p:scale>
          <a:sx n="121" d="100"/>
          <a:sy n="121" d="100"/>
        </p:scale>
        <p:origin x="5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dirty="0"/>
              <a:t>Dewar Communication Cable Part 3</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10;&#10;Description automatically generated">
            <a:extLst>
              <a:ext uri="{FF2B5EF4-FFF2-40B4-BE49-F238E27FC236}">
                <a16:creationId xmlns:a16="http://schemas.microsoft.com/office/drawing/2014/main" id="{EF28403C-E2F1-E149-8C9C-58B676455B4D}"/>
              </a:ext>
            </a:extLst>
          </p:cNvPr>
          <p:cNvPicPr>
            <a:picLocks noChangeAspect="1"/>
          </p:cNvPicPr>
          <p:nvPr/>
        </p:nvPicPr>
        <p:blipFill>
          <a:blip r:embed="rId2"/>
          <a:stretch>
            <a:fillRect/>
          </a:stretch>
        </p:blipFill>
        <p:spPr>
          <a:xfrm rot="16200000">
            <a:off x="3194477" y="-90980"/>
            <a:ext cx="5803042" cy="7737389"/>
          </a:xfrm>
          <a:prstGeom prst="rect">
            <a:avLst/>
          </a:prstGeom>
        </p:spPr>
      </p:pic>
      <p:sp>
        <p:nvSpPr>
          <p:cNvPr id="3" name="TextBox 2">
            <a:extLst>
              <a:ext uri="{FF2B5EF4-FFF2-40B4-BE49-F238E27FC236}">
                <a16:creationId xmlns:a16="http://schemas.microsoft.com/office/drawing/2014/main" id="{2672BD9C-3C19-3B4A-B766-45560B2F936A}"/>
              </a:ext>
            </a:extLst>
          </p:cNvPr>
          <p:cNvSpPr txBox="1"/>
          <p:nvPr/>
        </p:nvSpPr>
        <p:spPr>
          <a:xfrm>
            <a:off x="1618592" y="365102"/>
            <a:ext cx="8954813" cy="276999"/>
          </a:xfrm>
          <a:prstGeom prst="rect">
            <a:avLst/>
          </a:prstGeom>
          <a:noFill/>
        </p:spPr>
        <p:txBody>
          <a:bodyPr wrap="square" rtlCol="0">
            <a:spAutoFit/>
          </a:bodyPr>
          <a:lstStyle/>
          <a:p>
            <a:pPr algn="ctr"/>
            <a:r>
              <a:rPr lang="en-US" sz="1200" dirty="0"/>
              <a:t>Put the twisted wires into the expanded metal braid. 4 inches of the twisted wires should stick out from the metal braid on one end.</a:t>
            </a:r>
          </a:p>
        </p:txBody>
      </p:sp>
    </p:spTree>
    <p:extLst>
      <p:ext uri="{BB962C8B-B14F-4D97-AF65-F5344CB8AC3E}">
        <p14:creationId xmlns:p14="http://schemas.microsoft.com/office/powerpoint/2010/main" val="2168569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easuring stick, device&#10;&#10;Description automatically generated">
            <a:extLst>
              <a:ext uri="{FF2B5EF4-FFF2-40B4-BE49-F238E27FC236}">
                <a16:creationId xmlns:a16="http://schemas.microsoft.com/office/drawing/2014/main" id="{CE373035-478C-E14E-8070-1553A51D5235}"/>
              </a:ext>
            </a:extLst>
          </p:cNvPr>
          <p:cNvPicPr>
            <a:picLocks noChangeAspect="1"/>
          </p:cNvPicPr>
          <p:nvPr/>
        </p:nvPicPr>
        <p:blipFill>
          <a:blip r:embed="rId2"/>
          <a:stretch>
            <a:fillRect/>
          </a:stretch>
        </p:blipFill>
        <p:spPr>
          <a:xfrm rot="16200000">
            <a:off x="3095625" y="-247975"/>
            <a:ext cx="6000750" cy="8001000"/>
          </a:xfrm>
          <a:prstGeom prst="rect">
            <a:avLst/>
          </a:prstGeom>
        </p:spPr>
      </p:pic>
      <p:sp>
        <p:nvSpPr>
          <p:cNvPr id="4" name="TextBox 3">
            <a:extLst>
              <a:ext uri="{FF2B5EF4-FFF2-40B4-BE49-F238E27FC236}">
                <a16:creationId xmlns:a16="http://schemas.microsoft.com/office/drawing/2014/main" id="{F1E0F4F5-9079-4E48-A3A7-D97D6A3C9B31}"/>
              </a:ext>
            </a:extLst>
          </p:cNvPr>
          <p:cNvSpPr txBox="1"/>
          <p:nvPr/>
        </p:nvSpPr>
        <p:spPr>
          <a:xfrm>
            <a:off x="2932385" y="289974"/>
            <a:ext cx="6327228" cy="276999"/>
          </a:xfrm>
          <a:prstGeom prst="rect">
            <a:avLst/>
          </a:prstGeom>
          <a:noFill/>
        </p:spPr>
        <p:txBody>
          <a:bodyPr wrap="square" rtlCol="0">
            <a:spAutoFit/>
          </a:bodyPr>
          <a:lstStyle/>
          <a:p>
            <a:pPr algn="ctr"/>
            <a:r>
              <a:rPr lang="en-US" sz="1200" dirty="0"/>
              <a:t>Measure out and cut two lengths of 4.8mm adhesive shrink tube each </a:t>
            </a:r>
            <a:r>
              <a:rPr lang="en-US" sz="1200"/>
              <a:t>.5in </a:t>
            </a:r>
            <a:r>
              <a:rPr lang="en-US" sz="1200" dirty="0"/>
              <a:t>long.</a:t>
            </a:r>
          </a:p>
        </p:txBody>
      </p:sp>
    </p:spTree>
    <p:extLst>
      <p:ext uri="{BB962C8B-B14F-4D97-AF65-F5344CB8AC3E}">
        <p14:creationId xmlns:p14="http://schemas.microsoft.com/office/powerpoint/2010/main" val="1175636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ol&#10;&#10;Description automatically generated">
            <a:extLst>
              <a:ext uri="{FF2B5EF4-FFF2-40B4-BE49-F238E27FC236}">
                <a16:creationId xmlns:a16="http://schemas.microsoft.com/office/drawing/2014/main" id="{9615BC25-6CE1-E549-A998-F139F97DC587}"/>
              </a:ext>
            </a:extLst>
          </p:cNvPr>
          <p:cNvPicPr>
            <a:picLocks noChangeAspect="1"/>
          </p:cNvPicPr>
          <p:nvPr/>
        </p:nvPicPr>
        <p:blipFill>
          <a:blip r:embed="rId2"/>
          <a:stretch>
            <a:fillRect/>
          </a:stretch>
        </p:blipFill>
        <p:spPr>
          <a:xfrm rot="16200000">
            <a:off x="3166793" y="-160546"/>
            <a:ext cx="5858409" cy="7811211"/>
          </a:xfrm>
          <a:prstGeom prst="rect">
            <a:avLst/>
          </a:prstGeom>
        </p:spPr>
      </p:pic>
      <p:sp>
        <p:nvSpPr>
          <p:cNvPr id="3" name="TextBox 2">
            <a:extLst>
              <a:ext uri="{FF2B5EF4-FFF2-40B4-BE49-F238E27FC236}">
                <a16:creationId xmlns:a16="http://schemas.microsoft.com/office/drawing/2014/main" id="{ECB02919-BBB9-D84F-BE82-1EAF7C526999}"/>
              </a:ext>
            </a:extLst>
          </p:cNvPr>
          <p:cNvSpPr txBox="1"/>
          <p:nvPr/>
        </p:nvSpPr>
        <p:spPr>
          <a:xfrm>
            <a:off x="1077309" y="263527"/>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measured 4 inches. Place the shrink tube such that the metal braid ends midway through it. The wires should now measure 3.75 inches long. Apply the heat gun to the shrink tube. </a:t>
            </a:r>
          </a:p>
        </p:txBody>
      </p:sp>
    </p:spTree>
    <p:extLst>
      <p:ext uri="{BB962C8B-B14F-4D97-AF65-F5344CB8AC3E}">
        <p14:creationId xmlns:p14="http://schemas.microsoft.com/office/powerpoint/2010/main" val="2276655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A1EA08CE-F214-A249-8846-57FE56A2AAC9}"/>
              </a:ext>
            </a:extLst>
          </p:cNvPr>
          <p:cNvPicPr>
            <a:picLocks noChangeAspect="1"/>
          </p:cNvPicPr>
          <p:nvPr/>
        </p:nvPicPr>
        <p:blipFill>
          <a:blip r:embed="rId2"/>
          <a:stretch>
            <a:fillRect/>
          </a:stretch>
        </p:blipFill>
        <p:spPr>
          <a:xfrm rot="16200000">
            <a:off x="3282521" y="72410"/>
            <a:ext cx="5626958" cy="7502611"/>
          </a:xfrm>
          <a:prstGeom prst="rect">
            <a:avLst/>
          </a:prstGeom>
        </p:spPr>
      </p:pic>
      <p:sp>
        <p:nvSpPr>
          <p:cNvPr id="3" name="TextBox 2">
            <a:extLst>
              <a:ext uri="{FF2B5EF4-FFF2-40B4-BE49-F238E27FC236}">
                <a16:creationId xmlns:a16="http://schemas.microsoft.com/office/drawing/2014/main" id="{077A44C0-C7F4-1E48-915D-07C5310EE3C5}"/>
              </a:ext>
            </a:extLst>
          </p:cNvPr>
          <p:cNvSpPr txBox="1"/>
          <p:nvPr/>
        </p:nvSpPr>
        <p:spPr>
          <a:xfrm>
            <a:off x="1784548" y="325909"/>
            <a:ext cx="8622904" cy="461665"/>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on this end). Thus far, the wire harness should appear as shown below.</a:t>
            </a:r>
          </a:p>
        </p:txBody>
      </p:sp>
    </p:spTree>
    <p:extLst>
      <p:ext uri="{BB962C8B-B14F-4D97-AF65-F5344CB8AC3E}">
        <p14:creationId xmlns:p14="http://schemas.microsoft.com/office/powerpoint/2010/main" val="2776284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yellow&#10;&#10;Description automatically generated">
            <a:extLst>
              <a:ext uri="{FF2B5EF4-FFF2-40B4-BE49-F238E27FC236}">
                <a16:creationId xmlns:a16="http://schemas.microsoft.com/office/drawing/2014/main" id="{229C5CDD-654E-8240-A4D2-E9B0333A57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6421" y="1153109"/>
            <a:ext cx="4078333" cy="5437777"/>
          </a:xfrm>
          <a:prstGeom prst="rect">
            <a:avLst/>
          </a:prstGeom>
        </p:spPr>
      </p:pic>
      <p:pic>
        <p:nvPicPr>
          <p:cNvPr id="3" name="Picture 2">
            <a:extLst>
              <a:ext uri="{FF2B5EF4-FFF2-40B4-BE49-F238E27FC236}">
                <a16:creationId xmlns:a16="http://schemas.microsoft.com/office/drawing/2014/main" id="{6BB33B0C-3335-684F-BECB-FCFA9A0822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07526" y="1832830"/>
            <a:ext cx="5437777" cy="4078333"/>
          </a:xfrm>
          <a:prstGeom prst="rect">
            <a:avLst/>
          </a:prstGeom>
        </p:spPr>
      </p:pic>
      <p:sp>
        <p:nvSpPr>
          <p:cNvPr id="5" name="TextBox 4">
            <a:extLst>
              <a:ext uri="{FF2B5EF4-FFF2-40B4-BE49-F238E27FC236}">
                <a16:creationId xmlns:a16="http://schemas.microsoft.com/office/drawing/2014/main" id="{5CCF6BAD-AAD7-1943-9A80-C01F49009B0B}"/>
              </a:ext>
            </a:extLst>
          </p:cNvPr>
          <p:cNvSpPr txBox="1"/>
          <p:nvPr/>
        </p:nvSpPr>
        <p:spPr>
          <a:xfrm>
            <a:off x="3484179" y="465478"/>
            <a:ext cx="5223641" cy="276999"/>
          </a:xfrm>
          <a:prstGeom prst="rect">
            <a:avLst/>
          </a:prstGeom>
          <a:noFill/>
        </p:spPr>
        <p:txBody>
          <a:bodyPr wrap="square" rtlCol="0">
            <a:spAutoFit/>
          </a:bodyPr>
          <a:lstStyle/>
          <a:p>
            <a:pPr algn="ctr"/>
            <a:r>
              <a:rPr lang="en-US" sz="1200" dirty="0"/>
              <a:t>Measure out and cut 13 inches of black 24 </a:t>
            </a:r>
            <a:r>
              <a:rPr lang="en-US" sz="1200" dirty="0" err="1"/>
              <a:t>awg</a:t>
            </a:r>
            <a:r>
              <a:rPr lang="en-US" sz="1200" dirty="0"/>
              <a:t> wire. Strip 3-4mm off one end.</a:t>
            </a:r>
          </a:p>
        </p:txBody>
      </p:sp>
    </p:spTree>
    <p:extLst>
      <p:ext uri="{BB962C8B-B14F-4D97-AF65-F5344CB8AC3E}">
        <p14:creationId xmlns:p14="http://schemas.microsoft.com/office/powerpoint/2010/main" val="492975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 device&#10;&#10;Description automatically generated">
            <a:extLst>
              <a:ext uri="{FF2B5EF4-FFF2-40B4-BE49-F238E27FC236}">
                <a16:creationId xmlns:a16="http://schemas.microsoft.com/office/drawing/2014/main" id="{78738161-406C-FA40-9BB0-1CABCB98D272}"/>
              </a:ext>
            </a:extLst>
          </p:cNvPr>
          <p:cNvPicPr>
            <a:picLocks noChangeAspect="1"/>
          </p:cNvPicPr>
          <p:nvPr/>
        </p:nvPicPr>
        <p:blipFill>
          <a:blip r:embed="rId2"/>
          <a:stretch>
            <a:fillRect/>
          </a:stretch>
        </p:blipFill>
        <p:spPr>
          <a:xfrm rot="16200000">
            <a:off x="3190231" y="-75612"/>
            <a:ext cx="5811538" cy="7748717"/>
          </a:xfrm>
          <a:prstGeom prst="rect">
            <a:avLst/>
          </a:prstGeom>
        </p:spPr>
      </p:pic>
      <p:sp>
        <p:nvSpPr>
          <p:cNvPr id="4" name="TextBox 3">
            <a:extLst>
              <a:ext uri="{FF2B5EF4-FFF2-40B4-BE49-F238E27FC236}">
                <a16:creationId xmlns:a16="http://schemas.microsoft.com/office/drawing/2014/main" id="{E41A648C-B8BD-FB47-AC27-90D455F59062}"/>
              </a:ext>
            </a:extLst>
          </p:cNvPr>
          <p:cNvSpPr txBox="1"/>
          <p:nvPr/>
        </p:nvSpPr>
        <p:spPr>
          <a:xfrm>
            <a:off x="1342696" y="195524"/>
            <a:ext cx="9506607" cy="461665"/>
          </a:xfrm>
          <a:prstGeom prst="rect">
            <a:avLst/>
          </a:prstGeom>
          <a:noFill/>
        </p:spPr>
        <p:txBody>
          <a:bodyPr wrap="square" rtlCol="0">
            <a:spAutoFit/>
          </a:bodyPr>
          <a:lstStyle/>
          <a:p>
            <a:pPr algn="ctr"/>
            <a:r>
              <a:rPr lang="en-US" sz="1200" dirty="0"/>
              <a:t>Solder the stripped end of the black wire onto the metal braid 6.5 inches from the shrink tube joint of the end of the harness with the shorter twisted wires (the end that was not measured). The black wire should be soldered so the that its length runs with that of the metal braid.</a:t>
            </a:r>
          </a:p>
        </p:txBody>
      </p:sp>
    </p:spTree>
    <p:extLst>
      <p:ext uri="{BB962C8B-B14F-4D97-AF65-F5344CB8AC3E}">
        <p14:creationId xmlns:p14="http://schemas.microsoft.com/office/powerpoint/2010/main" val="2585886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AAEB3143-6E12-B24C-8237-F8C52CBE6C48}"/>
              </a:ext>
            </a:extLst>
          </p:cNvPr>
          <p:cNvPicPr>
            <a:picLocks noChangeAspect="1"/>
          </p:cNvPicPr>
          <p:nvPr/>
        </p:nvPicPr>
        <p:blipFill>
          <a:blip r:embed="rId2"/>
          <a:stretch>
            <a:fillRect/>
          </a:stretch>
        </p:blipFill>
        <p:spPr>
          <a:xfrm rot="16200000">
            <a:off x="3099566" y="57722"/>
            <a:ext cx="5559316" cy="7412421"/>
          </a:xfrm>
          <a:prstGeom prst="rect">
            <a:avLst/>
          </a:prstGeom>
        </p:spPr>
      </p:pic>
      <p:sp>
        <p:nvSpPr>
          <p:cNvPr id="5" name="TextBox 4">
            <a:extLst>
              <a:ext uri="{FF2B5EF4-FFF2-40B4-BE49-F238E27FC236}">
                <a16:creationId xmlns:a16="http://schemas.microsoft.com/office/drawing/2014/main" id="{347054C1-54FD-A04E-BCC0-52080025283C}"/>
              </a:ext>
            </a:extLst>
          </p:cNvPr>
          <p:cNvSpPr txBox="1"/>
          <p:nvPr/>
        </p:nvSpPr>
        <p:spPr>
          <a:xfrm>
            <a:off x="1975944" y="477838"/>
            <a:ext cx="8240110" cy="276999"/>
          </a:xfrm>
          <a:prstGeom prst="rect">
            <a:avLst/>
          </a:prstGeom>
          <a:noFill/>
        </p:spPr>
        <p:txBody>
          <a:bodyPr wrap="square" rtlCol="0">
            <a:spAutoFit/>
          </a:bodyPr>
          <a:lstStyle/>
          <a:p>
            <a:pPr algn="ctr"/>
            <a:r>
              <a:rPr lang="en-US" sz="1200" dirty="0"/>
              <a:t>Measure out and cut one length of 6.4mm adhesive shrink tube that is .5in long. </a:t>
            </a:r>
          </a:p>
        </p:txBody>
      </p:sp>
    </p:spTree>
    <p:extLst>
      <p:ext uri="{BB962C8B-B14F-4D97-AF65-F5344CB8AC3E}">
        <p14:creationId xmlns:p14="http://schemas.microsoft.com/office/powerpoint/2010/main" val="2994339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indoor, ax, tool&#10;&#10;Description automatically generated">
            <a:extLst>
              <a:ext uri="{FF2B5EF4-FFF2-40B4-BE49-F238E27FC236}">
                <a16:creationId xmlns:a16="http://schemas.microsoft.com/office/drawing/2014/main" id="{72A3BC1E-1A96-384F-A5CF-ECF4D87393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037432" y="668294"/>
            <a:ext cx="4141059" cy="5521412"/>
          </a:xfrm>
          <a:prstGeom prst="rect">
            <a:avLst/>
          </a:prstGeom>
        </p:spPr>
      </p:pic>
      <p:pic>
        <p:nvPicPr>
          <p:cNvPr id="7" name="Picture 6" descr="A picture containing wall, indoor, broom&#10;&#10;Description automatically generated">
            <a:extLst>
              <a:ext uri="{FF2B5EF4-FFF2-40B4-BE49-F238E27FC236}">
                <a16:creationId xmlns:a16="http://schemas.microsoft.com/office/drawing/2014/main" id="{B8A75E0B-ABAB-754B-A17A-56A289A49A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13511" y="668293"/>
            <a:ext cx="4141060" cy="5521413"/>
          </a:xfrm>
          <a:prstGeom prst="rect">
            <a:avLst/>
          </a:prstGeom>
        </p:spPr>
      </p:pic>
      <p:sp>
        <p:nvSpPr>
          <p:cNvPr id="4" name="TextBox 3">
            <a:extLst>
              <a:ext uri="{FF2B5EF4-FFF2-40B4-BE49-F238E27FC236}">
                <a16:creationId xmlns:a16="http://schemas.microsoft.com/office/drawing/2014/main" id="{878D62E6-954D-3942-9C2D-0AB9246CAF98}"/>
              </a:ext>
            </a:extLst>
          </p:cNvPr>
          <p:cNvSpPr txBox="1"/>
          <p:nvPr/>
        </p:nvSpPr>
        <p:spPr>
          <a:xfrm>
            <a:off x="1975945" y="719576"/>
            <a:ext cx="8240110" cy="276999"/>
          </a:xfrm>
          <a:prstGeom prst="rect">
            <a:avLst/>
          </a:prstGeom>
          <a:noFill/>
        </p:spPr>
        <p:txBody>
          <a:bodyPr wrap="square" rtlCol="0">
            <a:spAutoFit/>
          </a:bodyPr>
          <a:lstStyle/>
          <a:p>
            <a:pPr algn="ctr"/>
            <a:r>
              <a:rPr lang="en-US" sz="1200" dirty="0"/>
              <a:t>Put the piece of shrink tube onto the harness and over the black wire’s solder joint. Apply the heat gun.</a:t>
            </a:r>
          </a:p>
        </p:txBody>
      </p:sp>
    </p:spTree>
    <p:extLst>
      <p:ext uri="{BB962C8B-B14F-4D97-AF65-F5344CB8AC3E}">
        <p14:creationId xmlns:p14="http://schemas.microsoft.com/office/powerpoint/2010/main" val="669992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uler on a blue surface&#10;&#10;Description automatically generated with low confidence">
            <a:extLst>
              <a:ext uri="{FF2B5EF4-FFF2-40B4-BE49-F238E27FC236}">
                <a16:creationId xmlns:a16="http://schemas.microsoft.com/office/drawing/2014/main" id="{CABBA41E-BAD8-9546-99C4-6C987668071C}"/>
              </a:ext>
            </a:extLst>
          </p:cNvPr>
          <p:cNvPicPr>
            <a:picLocks noChangeAspect="1"/>
          </p:cNvPicPr>
          <p:nvPr/>
        </p:nvPicPr>
        <p:blipFill>
          <a:blip r:embed="rId2"/>
          <a:stretch>
            <a:fillRect/>
          </a:stretch>
        </p:blipFill>
        <p:spPr>
          <a:xfrm rot="16200000">
            <a:off x="3131759" y="-257525"/>
            <a:ext cx="5928482" cy="7904643"/>
          </a:xfrm>
          <a:prstGeom prst="rect">
            <a:avLst/>
          </a:prstGeom>
        </p:spPr>
      </p:pic>
      <p:sp>
        <p:nvSpPr>
          <p:cNvPr id="4" name="TextBox 3">
            <a:extLst>
              <a:ext uri="{FF2B5EF4-FFF2-40B4-BE49-F238E27FC236}">
                <a16:creationId xmlns:a16="http://schemas.microsoft.com/office/drawing/2014/main" id="{3128219C-817E-A341-930E-434D684B9A15}"/>
              </a:ext>
            </a:extLst>
          </p:cNvPr>
          <p:cNvSpPr txBox="1"/>
          <p:nvPr/>
        </p:nvSpPr>
        <p:spPr>
          <a:xfrm>
            <a:off x="4180489" y="316072"/>
            <a:ext cx="3831021" cy="276999"/>
          </a:xfrm>
          <a:prstGeom prst="rect">
            <a:avLst/>
          </a:prstGeom>
          <a:noFill/>
        </p:spPr>
        <p:txBody>
          <a:bodyPr wrap="square" rtlCol="0">
            <a:spAutoFit/>
          </a:bodyPr>
          <a:lstStyle/>
          <a:p>
            <a:pPr algn="ctr"/>
            <a:r>
              <a:rPr lang="en-US" sz="1200" dirty="0"/>
              <a:t>Measure out and cut 48.75 inches of 1/4</a:t>
            </a:r>
            <a:r>
              <a:rPr lang="en-US" sz="1200" baseline="30000" dirty="0"/>
              <a:t>th</a:t>
            </a:r>
            <a:r>
              <a:rPr lang="en-US" sz="1200" dirty="0"/>
              <a:t> plastic braid.</a:t>
            </a:r>
          </a:p>
        </p:txBody>
      </p:sp>
    </p:spTree>
    <p:extLst>
      <p:ext uri="{BB962C8B-B14F-4D97-AF65-F5344CB8AC3E}">
        <p14:creationId xmlns:p14="http://schemas.microsoft.com/office/powerpoint/2010/main" val="3713394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orange&#10;&#10;Description automatically generated">
            <a:extLst>
              <a:ext uri="{FF2B5EF4-FFF2-40B4-BE49-F238E27FC236}">
                <a16:creationId xmlns:a16="http://schemas.microsoft.com/office/drawing/2014/main" id="{88F3272A-CACE-224D-BAE1-18D926726B89}"/>
              </a:ext>
            </a:extLst>
          </p:cNvPr>
          <p:cNvPicPr>
            <a:picLocks noChangeAspect="1"/>
          </p:cNvPicPr>
          <p:nvPr/>
        </p:nvPicPr>
        <p:blipFill>
          <a:blip r:embed="rId2"/>
          <a:stretch>
            <a:fillRect/>
          </a:stretch>
        </p:blipFill>
        <p:spPr>
          <a:xfrm rot="16200000">
            <a:off x="3249891" y="-36007"/>
            <a:ext cx="5692217" cy="7589623"/>
          </a:xfrm>
          <a:prstGeom prst="rect">
            <a:avLst/>
          </a:prstGeom>
        </p:spPr>
      </p:pic>
      <p:sp>
        <p:nvSpPr>
          <p:cNvPr id="4" name="TextBox 3">
            <a:extLst>
              <a:ext uri="{FF2B5EF4-FFF2-40B4-BE49-F238E27FC236}">
                <a16:creationId xmlns:a16="http://schemas.microsoft.com/office/drawing/2014/main" id="{98FA00C9-37C4-F349-8B08-3274FFA4A2E4}"/>
              </a:ext>
            </a:extLst>
          </p:cNvPr>
          <p:cNvSpPr txBox="1"/>
          <p:nvPr/>
        </p:nvSpPr>
        <p:spPr>
          <a:xfrm>
            <a:off x="3417109" y="419675"/>
            <a:ext cx="5357780" cy="276999"/>
          </a:xfrm>
          <a:prstGeom prst="rect">
            <a:avLst/>
          </a:prstGeom>
          <a:noFill/>
        </p:spPr>
        <p:txBody>
          <a:bodyPr wrap="square" rtlCol="0">
            <a:spAutoFit/>
          </a:bodyPr>
          <a:lstStyle/>
          <a:p>
            <a:pPr algn="ctr"/>
            <a:r>
              <a:rPr lang="en-US" sz="1200" dirty="0"/>
              <a:t>Put the plastic braid onto the wire harness from the end closest to the ground wire.</a:t>
            </a:r>
          </a:p>
        </p:txBody>
      </p:sp>
    </p:spTree>
    <p:extLst>
      <p:ext uri="{BB962C8B-B14F-4D97-AF65-F5344CB8AC3E}">
        <p14:creationId xmlns:p14="http://schemas.microsoft.com/office/powerpoint/2010/main" val="1283362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731624" y="5980386"/>
            <a:ext cx="2728750" cy="877614"/>
          </a:xfrm>
        </p:spPr>
        <p:txBody>
          <a:bodyPr>
            <a:normAutofit/>
          </a:bodyPr>
          <a:lstStyle/>
          <a:p>
            <a:pPr algn="ctr"/>
            <a:r>
              <a:rPr lang="en-US" sz="3200" dirty="0"/>
              <a:t>Materials</a:t>
            </a:r>
          </a:p>
        </p:txBody>
      </p:sp>
      <p:pic>
        <p:nvPicPr>
          <p:cNvPr id="4" name="Picture 3" descr="A picture containing text, indoor, painted&#10;&#10;Description automatically generated">
            <a:extLst>
              <a:ext uri="{FF2B5EF4-FFF2-40B4-BE49-F238E27FC236}">
                <a16:creationId xmlns:a16="http://schemas.microsoft.com/office/drawing/2014/main" id="{F6B1A635-9F8F-5242-B2E1-F927E49675F0}"/>
              </a:ext>
            </a:extLst>
          </p:cNvPr>
          <p:cNvPicPr>
            <a:picLocks noChangeAspect="1"/>
          </p:cNvPicPr>
          <p:nvPr/>
        </p:nvPicPr>
        <p:blipFill>
          <a:blip r:embed="rId2"/>
          <a:stretch>
            <a:fillRect/>
          </a:stretch>
        </p:blipFill>
        <p:spPr>
          <a:xfrm rot="16200000">
            <a:off x="3293333" y="-559171"/>
            <a:ext cx="5605334" cy="7473779"/>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 broom&#10;&#10;Description automatically generated">
            <a:extLst>
              <a:ext uri="{FF2B5EF4-FFF2-40B4-BE49-F238E27FC236}">
                <a16:creationId xmlns:a16="http://schemas.microsoft.com/office/drawing/2014/main" id="{D1B63F72-AEBE-BA44-848F-2F644083909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98817" y="860335"/>
            <a:ext cx="4286252" cy="5715003"/>
          </a:xfrm>
          <a:prstGeom prst="rect">
            <a:avLst/>
          </a:prstGeom>
        </p:spPr>
      </p:pic>
      <p:pic>
        <p:nvPicPr>
          <p:cNvPr id="7" name="Picture 6" descr="A picture containing indoor, dirty&#10;&#10;Description automatically generated">
            <a:extLst>
              <a:ext uri="{FF2B5EF4-FFF2-40B4-BE49-F238E27FC236}">
                <a16:creationId xmlns:a16="http://schemas.microsoft.com/office/drawing/2014/main" id="{AB4F6372-2C26-5342-8D71-7567296C32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06931" y="860335"/>
            <a:ext cx="4286253" cy="5715004"/>
          </a:xfrm>
          <a:prstGeom prst="rect">
            <a:avLst/>
          </a:prstGeom>
        </p:spPr>
      </p:pic>
      <p:sp>
        <p:nvSpPr>
          <p:cNvPr id="2" name="Rectangle 1">
            <a:extLst>
              <a:ext uri="{FF2B5EF4-FFF2-40B4-BE49-F238E27FC236}">
                <a16:creationId xmlns:a16="http://schemas.microsoft.com/office/drawing/2014/main" id="{0029D262-0BB4-F541-9C12-99EA5F131FDE}"/>
              </a:ext>
            </a:extLst>
          </p:cNvPr>
          <p:cNvSpPr/>
          <p:nvPr/>
        </p:nvSpPr>
        <p:spPr>
          <a:xfrm>
            <a:off x="2722179" y="997036"/>
            <a:ext cx="6747641" cy="276999"/>
          </a:xfrm>
          <a:prstGeom prst="rect">
            <a:avLst/>
          </a:prstGeom>
        </p:spPr>
        <p:txBody>
          <a:bodyPr wrap="square">
            <a:spAutoFit/>
          </a:bodyPr>
          <a:lstStyle/>
          <a:p>
            <a:pPr algn="ctr"/>
            <a:r>
              <a:rPr lang="en-US" sz="1200" dirty="0"/>
              <a:t>At each end of the harness, the plastic braid should end midway through the metal shrink tube joints. </a:t>
            </a:r>
          </a:p>
        </p:txBody>
      </p:sp>
    </p:spTree>
    <p:extLst>
      <p:ext uri="{BB962C8B-B14F-4D97-AF65-F5344CB8AC3E}">
        <p14:creationId xmlns:p14="http://schemas.microsoft.com/office/powerpoint/2010/main" val="1733956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needle&#10;&#10;Description automatically generated with low confidence">
            <a:extLst>
              <a:ext uri="{FF2B5EF4-FFF2-40B4-BE49-F238E27FC236}">
                <a16:creationId xmlns:a16="http://schemas.microsoft.com/office/drawing/2014/main" id="{69115C2C-7A04-ED4A-BE7E-5BC2D746385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7913" y="914400"/>
            <a:ext cx="4297912" cy="5730550"/>
          </a:xfrm>
          <a:prstGeom prst="rect">
            <a:avLst/>
          </a:prstGeom>
        </p:spPr>
      </p:pic>
      <p:pic>
        <p:nvPicPr>
          <p:cNvPr id="7" name="Picture 6" descr="A close-up of a pen&#10;&#10;Description automatically generated with low confidence">
            <a:extLst>
              <a:ext uri="{FF2B5EF4-FFF2-40B4-BE49-F238E27FC236}">
                <a16:creationId xmlns:a16="http://schemas.microsoft.com/office/drawing/2014/main" id="{B9EBBF0E-4227-9143-9B93-0AF9A94C42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6175" y="914400"/>
            <a:ext cx="4297912" cy="5730550"/>
          </a:xfrm>
          <a:prstGeom prst="rect">
            <a:avLst/>
          </a:prstGeom>
        </p:spPr>
      </p:pic>
      <p:sp>
        <p:nvSpPr>
          <p:cNvPr id="4" name="Rectangle 3">
            <a:extLst>
              <a:ext uri="{FF2B5EF4-FFF2-40B4-BE49-F238E27FC236}">
                <a16:creationId xmlns:a16="http://schemas.microsoft.com/office/drawing/2014/main" id="{E1378A8F-D23A-C141-884A-83F7602185A3}"/>
              </a:ext>
            </a:extLst>
          </p:cNvPr>
          <p:cNvSpPr/>
          <p:nvPr/>
        </p:nvSpPr>
        <p:spPr>
          <a:xfrm>
            <a:off x="1072055" y="394168"/>
            <a:ext cx="10047890" cy="276999"/>
          </a:xfrm>
          <a:prstGeom prst="rect">
            <a:avLst/>
          </a:prstGeom>
        </p:spPr>
        <p:txBody>
          <a:bodyPr wrap="square">
            <a:spAutoFit/>
          </a:bodyPr>
          <a:lstStyle/>
          <a:p>
            <a:pPr algn="ctr"/>
            <a:r>
              <a:rPr lang="en-US" sz="1200" dirty="0"/>
              <a:t>Thread the ground wire through one of the holes in the plastic braid so it appears as shown. Use the tweezers if needed.</a:t>
            </a:r>
          </a:p>
        </p:txBody>
      </p:sp>
    </p:spTree>
    <p:extLst>
      <p:ext uri="{BB962C8B-B14F-4D97-AF65-F5344CB8AC3E}">
        <p14:creationId xmlns:p14="http://schemas.microsoft.com/office/powerpoint/2010/main" val="1805833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0CD7057C-96A7-8240-A80D-1144E0C89001}"/>
              </a:ext>
            </a:extLst>
          </p:cNvPr>
          <p:cNvPicPr>
            <a:picLocks noChangeAspect="1"/>
          </p:cNvPicPr>
          <p:nvPr/>
        </p:nvPicPr>
        <p:blipFill>
          <a:blip r:embed="rId2"/>
          <a:stretch>
            <a:fillRect/>
          </a:stretch>
        </p:blipFill>
        <p:spPr>
          <a:xfrm rot="16200000">
            <a:off x="3137022" y="-231489"/>
            <a:ext cx="5917953" cy="7890605"/>
          </a:xfrm>
          <a:prstGeom prst="rect">
            <a:avLst/>
          </a:prstGeom>
        </p:spPr>
      </p:pic>
      <p:sp>
        <p:nvSpPr>
          <p:cNvPr id="4" name="TextBox 3">
            <a:extLst>
              <a:ext uri="{FF2B5EF4-FFF2-40B4-BE49-F238E27FC236}">
                <a16:creationId xmlns:a16="http://schemas.microsoft.com/office/drawing/2014/main" id="{389B63D4-BCD6-D44A-9AD5-198FBC20B9C9}"/>
              </a:ext>
            </a:extLst>
          </p:cNvPr>
          <p:cNvSpPr txBox="1"/>
          <p:nvPr/>
        </p:nvSpPr>
        <p:spPr>
          <a:xfrm>
            <a:off x="1975943" y="341203"/>
            <a:ext cx="8240110" cy="276999"/>
          </a:xfrm>
          <a:prstGeom prst="rect">
            <a:avLst/>
          </a:prstGeom>
          <a:noFill/>
        </p:spPr>
        <p:txBody>
          <a:bodyPr wrap="square" rtlCol="0">
            <a:spAutoFit/>
          </a:bodyPr>
          <a:lstStyle/>
          <a:p>
            <a:pPr algn="ctr"/>
            <a:r>
              <a:rPr lang="en-US" sz="1200" dirty="0"/>
              <a:t>Measure out and cut two lengths of 6.4mm adhesive shrink tube that are each .5in long. </a:t>
            </a:r>
          </a:p>
        </p:txBody>
      </p:sp>
    </p:spTree>
    <p:extLst>
      <p:ext uri="{BB962C8B-B14F-4D97-AF65-F5344CB8AC3E}">
        <p14:creationId xmlns:p14="http://schemas.microsoft.com/office/powerpoint/2010/main" val="949032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encil&#10;&#10;Description automatically generated with low confidence">
            <a:extLst>
              <a:ext uri="{FF2B5EF4-FFF2-40B4-BE49-F238E27FC236}">
                <a16:creationId xmlns:a16="http://schemas.microsoft.com/office/drawing/2014/main" id="{D2E3D9D3-106F-3E40-9FDA-E3D3EF6D2A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6896" y="728790"/>
            <a:ext cx="4324865" cy="5766486"/>
          </a:xfrm>
          <a:prstGeom prst="rect">
            <a:avLst/>
          </a:prstGeom>
        </p:spPr>
      </p:pic>
      <p:pic>
        <p:nvPicPr>
          <p:cNvPr id="6" name="Picture 5" descr="A picture containing indoor, necklet, accessory, dirty&#10;&#10;Description automatically generated">
            <a:extLst>
              <a:ext uri="{FF2B5EF4-FFF2-40B4-BE49-F238E27FC236}">
                <a16:creationId xmlns:a16="http://schemas.microsoft.com/office/drawing/2014/main" id="{69E4DEFD-8A18-8044-AC5E-88969906EB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70240" y="728791"/>
            <a:ext cx="4324864" cy="5766486"/>
          </a:xfrm>
          <a:prstGeom prst="rect">
            <a:avLst/>
          </a:prstGeom>
        </p:spPr>
      </p:pic>
      <p:sp>
        <p:nvSpPr>
          <p:cNvPr id="4" name="TextBox 3">
            <a:extLst>
              <a:ext uri="{FF2B5EF4-FFF2-40B4-BE49-F238E27FC236}">
                <a16:creationId xmlns:a16="http://schemas.microsoft.com/office/drawing/2014/main" id="{6AC23D7C-F4E5-0349-A0BD-E4DAFF473AE8}"/>
              </a:ext>
            </a:extLst>
          </p:cNvPr>
          <p:cNvSpPr txBox="1"/>
          <p:nvPr/>
        </p:nvSpPr>
        <p:spPr>
          <a:xfrm>
            <a:off x="1975945" y="621869"/>
            <a:ext cx="8240110" cy="461665"/>
          </a:xfrm>
          <a:prstGeom prst="rect">
            <a:avLst/>
          </a:prstGeom>
          <a:noFill/>
        </p:spPr>
        <p:txBody>
          <a:bodyPr wrap="square" rtlCol="0">
            <a:spAutoFit/>
          </a:bodyPr>
          <a:lstStyle/>
          <a:p>
            <a:pPr algn="ctr"/>
            <a:r>
              <a:rPr lang="en-US" sz="1200" dirty="0"/>
              <a:t>Place the pieces of shrink tube onto the plastic braid ends. The plastic braid should end midway through each piece of shrink tube. Apply the heat gun. Thus far, the wire harness should appear as shown on the right.</a:t>
            </a:r>
          </a:p>
        </p:txBody>
      </p:sp>
    </p:spTree>
    <p:extLst>
      <p:ext uri="{BB962C8B-B14F-4D97-AF65-F5344CB8AC3E}">
        <p14:creationId xmlns:p14="http://schemas.microsoft.com/office/powerpoint/2010/main" val="2647431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 stone, dirty&#10;&#10;Description automatically generated">
            <a:extLst>
              <a:ext uri="{FF2B5EF4-FFF2-40B4-BE49-F238E27FC236}">
                <a16:creationId xmlns:a16="http://schemas.microsoft.com/office/drawing/2014/main" id="{C9D26931-C1C1-B640-B1C3-11404293D5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58024" y="1174924"/>
            <a:ext cx="4344945" cy="5793260"/>
          </a:xfrm>
          <a:prstGeom prst="rect">
            <a:avLst/>
          </a:prstGeom>
        </p:spPr>
      </p:pic>
      <p:pic>
        <p:nvPicPr>
          <p:cNvPr id="6" name="Picture 5">
            <a:extLst>
              <a:ext uri="{FF2B5EF4-FFF2-40B4-BE49-F238E27FC236}">
                <a16:creationId xmlns:a16="http://schemas.microsoft.com/office/drawing/2014/main" id="{C65BBBC3-582C-D443-8D81-BE8DC84C0D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13745" y="1174924"/>
            <a:ext cx="4344946" cy="5793261"/>
          </a:xfrm>
          <a:prstGeom prst="rect">
            <a:avLst/>
          </a:prstGeom>
        </p:spPr>
      </p:pic>
      <p:sp>
        <p:nvSpPr>
          <p:cNvPr id="4" name="TextBox 3">
            <a:extLst>
              <a:ext uri="{FF2B5EF4-FFF2-40B4-BE49-F238E27FC236}">
                <a16:creationId xmlns:a16="http://schemas.microsoft.com/office/drawing/2014/main" id="{AB0ECFC8-D724-754A-AC7A-7B1C215D4A41}"/>
              </a:ext>
            </a:extLst>
          </p:cNvPr>
          <p:cNvSpPr txBox="1"/>
          <p:nvPr/>
        </p:nvSpPr>
        <p:spPr>
          <a:xfrm>
            <a:off x="1085193" y="875572"/>
            <a:ext cx="10021614" cy="461665"/>
          </a:xfrm>
          <a:prstGeom prst="rect">
            <a:avLst/>
          </a:prstGeom>
          <a:noFill/>
        </p:spPr>
        <p:txBody>
          <a:bodyPr wrap="square" rtlCol="0">
            <a:spAutoFit/>
          </a:bodyPr>
          <a:lstStyle/>
          <a:p>
            <a:pPr algn="ctr"/>
            <a:r>
              <a:rPr lang="en-US" sz="1200" dirty="0"/>
              <a:t>Select the 25 pin D-sub shell stop. If using a new 25 pin D-sub shell, the smallest size is appropriate. However, if reusing an old 25 pin D-sub shell, use the smallest size available. Test the 25 pin D-sub shell stop on the end furthest from the ground wire. If the fit is loose, layer shrink tube until it fits is more snuggly.</a:t>
            </a:r>
          </a:p>
        </p:txBody>
      </p:sp>
    </p:spTree>
    <p:extLst>
      <p:ext uri="{BB962C8B-B14F-4D97-AF65-F5344CB8AC3E}">
        <p14:creationId xmlns:p14="http://schemas.microsoft.com/office/powerpoint/2010/main" val="1383889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10;&#10;Description automatically generated">
            <a:extLst>
              <a:ext uri="{FF2B5EF4-FFF2-40B4-BE49-F238E27FC236}">
                <a16:creationId xmlns:a16="http://schemas.microsoft.com/office/drawing/2014/main" id="{4CBC7C91-1F99-D84D-B7D5-8A0813B004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16956" y="1143772"/>
            <a:ext cx="4332590" cy="5776787"/>
          </a:xfrm>
          <a:prstGeom prst="rect">
            <a:avLst/>
          </a:prstGeom>
        </p:spPr>
      </p:pic>
      <p:pic>
        <p:nvPicPr>
          <p:cNvPr id="6" name="Picture 5" descr="A picture containing tool, broom&#10;&#10;Description automatically generated">
            <a:extLst>
              <a:ext uri="{FF2B5EF4-FFF2-40B4-BE49-F238E27FC236}">
                <a16:creationId xmlns:a16="http://schemas.microsoft.com/office/drawing/2014/main" id="{D7DC28C6-73C3-E346-A854-7FD7862B70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42460" y="1143772"/>
            <a:ext cx="4332588" cy="5776784"/>
          </a:xfrm>
          <a:prstGeom prst="rect">
            <a:avLst/>
          </a:prstGeom>
        </p:spPr>
      </p:pic>
      <p:sp>
        <p:nvSpPr>
          <p:cNvPr id="4" name="TextBox 3">
            <a:extLst>
              <a:ext uri="{FF2B5EF4-FFF2-40B4-BE49-F238E27FC236}">
                <a16:creationId xmlns:a16="http://schemas.microsoft.com/office/drawing/2014/main" id="{AB68BC98-23CE-2042-A090-59C0831F4C84}"/>
              </a:ext>
            </a:extLst>
          </p:cNvPr>
          <p:cNvSpPr txBox="1"/>
          <p:nvPr/>
        </p:nvSpPr>
        <p:spPr>
          <a:xfrm>
            <a:off x="1418896" y="659539"/>
            <a:ext cx="9354207" cy="646331"/>
          </a:xfrm>
          <a:prstGeom prst="rect">
            <a:avLst/>
          </a:prstGeom>
          <a:noFill/>
        </p:spPr>
        <p:txBody>
          <a:bodyPr wrap="square" rtlCol="0">
            <a:spAutoFit/>
          </a:bodyPr>
          <a:lstStyle/>
          <a:p>
            <a:pPr algn="ctr"/>
            <a:r>
              <a:rPr lang="en-US" sz="1200" dirty="0"/>
              <a:t>Once any additional shrink tube is added, thread the D-sub shell stop onto the end furthest from the ground wire and apply super glue to the end of the shrink tube as shown. Put the D-sub shell stop over the super glue and twist it around to spread the super glue inside the stop. The final position of the D-sub shell stop is as shown on the right: with the stop’s end flush with that of the shrink tube.</a:t>
            </a:r>
          </a:p>
        </p:txBody>
      </p:sp>
    </p:spTree>
    <p:extLst>
      <p:ext uri="{BB962C8B-B14F-4D97-AF65-F5344CB8AC3E}">
        <p14:creationId xmlns:p14="http://schemas.microsoft.com/office/powerpoint/2010/main" val="3990806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yellow&#10;&#10;Description automatically generated">
            <a:extLst>
              <a:ext uri="{FF2B5EF4-FFF2-40B4-BE49-F238E27FC236}">
                <a16:creationId xmlns:a16="http://schemas.microsoft.com/office/drawing/2014/main" id="{7F73EC32-66DC-E44B-8A94-1F44AB9062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010659" y="974897"/>
            <a:ext cx="4307874" cy="5743832"/>
          </a:xfrm>
          <a:prstGeom prst="rect">
            <a:avLst/>
          </a:prstGeom>
        </p:spPr>
      </p:pic>
      <p:pic>
        <p:nvPicPr>
          <p:cNvPr id="8" name="Picture 7" descr="A picture containing wall, yellow, connector&#10;&#10;Description automatically generated">
            <a:extLst>
              <a:ext uri="{FF2B5EF4-FFF2-40B4-BE49-F238E27FC236}">
                <a16:creationId xmlns:a16="http://schemas.microsoft.com/office/drawing/2014/main" id="{4A4B000D-FC26-1542-893D-EA58EEA3FD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73467" y="974895"/>
            <a:ext cx="4307876" cy="5743834"/>
          </a:xfrm>
          <a:prstGeom prst="rect">
            <a:avLst/>
          </a:prstGeom>
        </p:spPr>
      </p:pic>
      <p:sp>
        <p:nvSpPr>
          <p:cNvPr id="4" name="TextBox 3">
            <a:extLst>
              <a:ext uri="{FF2B5EF4-FFF2-40B4-BE49-F238E27FC236}">
                <a16:creationId xmlns:a16="http://schemas.microsoft.com/office/drawing/2014/main" id="{D11F5CF0-0C2E-044A-B653-CC4B01351A7C}"/>
              </a:ext>
            </a:extLst>
          </p:cNvPr>
          <p:cNvSpPr txBox="1"/>
          <p:nvPr/>
        </p:nvSpPr>
        <p:spPr>
          <a:xfrm>
            <a:off x="1418896" y="668062"/>
            <a:ext cx="9354207" cy="646331"/>
          </a:xfrm>
          <a:prstGeom prst="rect">
            <a:avLst/>
          </a:prstGeom>
          <a:noFill/>
        </p:spPr>
        <p:txBody>
          <a:bodyPr wrap="square" rtlCol="0">
            <a:spAutoFit/>
          </a:bodyPr>
          <a:lstStyle/>
          <a:p>
            <a:pPr algn="ctr"/>
            <a:r>
              <a:rPr lang="en-US" sz="1200" dirty="0"/>
              <a:t>Place the D-sub shell stop into the bottom of the 25 pin D-sub shell as shown. Put the 25 pin male D-sub connector into the bottom of the shell. Position the wires as shown on the right. The marked quadruple should be on the right. Furthermore, mark the marked quadruple again but close to the D-sub stop (elsewise the marking will be trimmed off).</a:t>
            </a:r>
          </a:p>
        </p:txBody>
      </p:sp>
      <p:sp>
        <p:nvSpPr>
          <p:cNvPr id="2" name="Oval 1">
            <a:extLst>
              <a:ext uri="{FF2B5EF4-FFF2-40B4-BE49-F238E27FC236}">
                <a16:creationId xmlns:a16="http://schemas.microsoft.com/office/drawing/2014/main" id="{1653F2CC-101A-C661-4938-07FA89C45DFF}"/>
              </a:ext>
            </a:extLst>
          </p:cNvPr>
          <p:cNvSpPr/>
          <p:nvPr/>
        </p:nvSpPr>
        <p:spPr>
          <a:xfrm>
            <a:off x="9953296" y="3836275"/>
            <a:ext cx="714703" cy="69368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6327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wall&#10;&#10;Description automatically generated">
            <a:extLst>
              <a:ext uri="{FF2B5EF4-FFF2-40B4-BE49-F238E27FC236}">
                <a16:creationId xmlns:a16="http://schemas.microsoft.com/office/drawing/2014/main" id="{BE8651ED-82B2-4D44-A127-29FBC4E897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48137" y="808721"/>
            <a:ext cx="4132564" cy="5510085"/>
          </a:xfrm>
          <a:prstGeom prst="rect">
            <a:avLst/>
          </a:prstGeom>
        </p:spPr>
      </p:pic>
      <p:pic>
        <p:nvPicPr>
          <p:cNvPr id="5" name="Picture 4">
            <a:extLst>
              <a:ext uri="{FF2B5EF4-FFF2-40B4-BE49-F238E27FC236}">
                <a16:creationId xmlns:a16="http://schemas.microsoft.com/office/drawing/2014/main" id="{07897789-694D-2F49-80DC-C597F5F963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11303" y="808717"/>
            <a:ext cx="4132567" cy="5510089"/>
          </a:xfrm>
          <a:prstGeom prst="rect">
            <a:avLst/>
          </a:prstGeom>
        </p:spPr>
      </p:pic>
      <p:sp>
        <p:nvSpPr>
          <p:cNvPr id="2" name="Rectangle 1">
            <a:extLst>
              <a:ext uri="{FF2B5EF4-FFF2-40B4-BE49-F238E27FC236}">
                <a16:creationId xmlns:a16="http://schemas.microsoft.com/office/drawing/2014/main" id="{6BFEED8F-9DEF-D84F-B8A1-FA5D415CE958}"/>
              </a:ext>
            </a:extLst>
          </p:cNvPr>
          <p:cNvSpPr/>
          <p:nvPr/>
        </p:nvSpPr>
        <p:spPr>
          <a:xfrm>
            <a:off x="1810122" y="714512"/>
            <a:ext cx="8571755" cy="276999"/>
          </a:xfrm>
          <a:prstGeom prst="rect">
            <a:avLst/>
          </a:prstGeom>
        </p:spPr>
        <p:txBody>
          <a:bodyPr wrap="square">
            <a:spAutoFit/>
          </a:bodyPr>
          <a:lstStyle/>
          <a:p>
            <a:pPr algn="ctr"/>
            <a:r>
              <a:rPr lang="en-US" sz="1200" dirty="0"/>
              <a:t>Measure out and cut the twisted pairs so that they end at the mouth of the connector. Untwist and straighten the marked quadruple . </a:t>
            </a:r>
          </a:p>
        </p:txBody>
      </p:sp>
      <p:sp>
        <p:nvSpPr>
          <p:cNvPr id="4" name="Oval 3">
            <a:extLst>
              <a:ext uri="{FF2B5EF4-FFF2-40B4-BE49-F238E27FC236}">
                <a16:creationId xmlns:a16="http://schemas.microsoft.com/office/drawing/2014/main" id="{81521C4B-E29B-725F-7BFA-5037D920D47C}"/>
              </a:ext>
            </a:extLst>
          </p:cNvPr>
          <p:cNvSpPr/>
          <p:nvPr/>
        </p:nvSpPr>
        <p:spPr>
          <a:xfrm>
            <a:off x="3005958" y="3993930"/>
            <a:ext cx="714703" cy="69368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014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wall, indoor&#10;&#10;Description automatically generated">
            <a:extLst>
              <a:ext uri="{FF2B5EF4-FFF2-40B4-BE49-F238E27FC236}">
                <a16:creationId xmlns:a16="http://schemas.microsoft.com/office/drawing/2014/main" id="{7A0AD1BC-7B96-544C-9343-DAE8C68573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81057" y="1025615"/>
            <a:ext cx="4309419" cy="5745892"/>
          </a:xfrm>
          <a:prstGeom prst="rect">
            <a:avLst/>
          </a:prstGeom>
        </p:spPr>
      </p:pic>
      <p:pic>
        <p:nvPicPr>
          <p:cNvPr id="9" name="Picture 8" descr="A picture containing wall, indoor&#10;&#10;Description automatically generated">
            <a:extLst>
              <a:ext uri="{FF2B5EF4-FFF2-40B4-BE49-F238E27FC236}">
                <a16:creationId xmlns:a16="http://schemas.microsoft.com/office/drawing/2014/main" id="{0222E794-86F3-6D46-86D6-9F951F88FD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01525" y="1025612"/>
            <a:ext cx="4309421" cy="5745895"/>
          </a:xfrm>
          <a:prstGeom prst="rect">
            <a:avLst/>
          </a:prstGeom>
        </p:spPr>
      </p:pic>
      <p:sp>
        <p:nvSpPr>
          <p:cNvPr id="4" name="TextBox 3">
            <a:extLst>
              <a:ext uri="{FF2B5EF4-FFF2-40B4-BE49-F238E27FC236}">
                <a16:creationId xmlns:a16="http://schemas.microsoft.com/office/drawing/2014/main" id="{1ED94100-C13B-BD4E-A9BF-610C5CDD5895}"/>
              </a:ext>
            </a:extLst>
          </p:cNvPr>
          <p:cNvSpPr txBox="1"/>
          <p:nvPr/>
        </p:nvSpPr>
        <p:spPr>
          <a:xfrm>
            <a:off x="1418896" y="804729"/>
            <a:ext cx="9354207" cy="276999"/>
          </a:xfrm>
          <a:prstGeom prst="rect">
            <a:avLst/>
          </a:prstGeom>
          <a:noFill/>
        </p:spPr>
        <p:txBody>
          <a:bodyPr wrap="square" rtlCol="0">
            <a:spAutoFit/>
          </a:bodyPr>
          <a:lstStyle/>
          <a:p>
            <a:pPr algn="ctr"/>
            <a:r>
              <a:rPr lang="en-US" sz="1200" dirty="0"/>
              <a:t>Position the brown wire as shown on the left and trim it so it ends midway through the black part of the connector.</a:t>
            </a:r>
          </a:p>
        </p:txBody>
      </p:sp>
    </p:spTree>
    <p:extLst>
      <p:ext uri="{BB962C8B-B14F-4D97-AF65-F5344CB8AC3E}">
        <p14:creationId xmlns:p14="http://schemas.microsoft.com/office/powerpoint/2010/main" val="2282811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C1CFCD00-D9E9-1249-BD2C-E0AE54365EEB}"/>
              </a:ext>
            </a:extLst>
          </p:cNvPr>
          <p:cNvPicPr>
            <a:picLocks noChangeAspect="1"/>
          </p:cNvPicPr>
          <p:nvPr/>
        </p:nvPicPr>
        <p:blipFill>
          <a:blip r:embed="rId2"/>
          <a:stretch>
            <a:fillRect/>
          </a:stretch>
        </p:blipFill>
        <p:spPr>
          <a:xfrm rot="5400000">
            <a:off x="1178911" y="1022972"/>
            <a:ext cx="4771919" cy="6362559"/>
          </a:xfrm>
          <a:prstGeom prst="rect">
            <a:avLst/>
          </a:prstGeom>
        </p:spPr>
      </p:pic>
      <p:pic>
        <p:nvPicPr>
          <p:cNvPr id="6" name="Picture 5" descr="A picture containing text, stack&#10;&#10;Description automatically generated">
            <a:extLst>
              <a:ext uri="{FF2B5EF4-FFF2-40B4-BE49-F238E27FC236}">
                <a16:creationId xmlns:a16="http://schemas.microsoft.com/office/drawing/2014/main" id="{D0F234C1-A3C2-3546-93BB-344F8FD211AD}"/>
              </a:ext>
            </a:extLst>
          </p:cNvPr>
          <p:cNvPicPr>
            <a:picLocks noChangeAspect="1"/>
          </p:cNvPicPr>
          <p:nvPr/>
        </p:nvPicPr>
        <p:blipFill>
          <a:blip r:embed="rId3"/>
          <a:stretch>
            <a:fillRect/>
          </a:stretch>
        </p:blipFill>
        <p:spPr>
          <a:xfrm>
            <a:off x="7066592" y="267788"/>
            <a:ext cx="4741817" cy="6322423"/>
          </a:xfrm>
          <a:prstGeom prst="rect">
            <a:avLst/>
          </a:prstGeom>
        </p:spPr>
      </p:pic>
      <p:sp>
        <p:nvSpPr>
          <p:cNvPr id="7" name="Oval 6">
            <a:extLst>
              <a:ext uri="{FF2B5EF4-FFF2-40B4-BE49-F238E27FC236}">
                <a16:creationId xmlns:a16="http://schemas.microsoft.com/office/drawing/2014/main" id="{E7F93A0F-6CB6-F645-AAD2-D0BA91C23581}"/>
              </a:ext>
            </a:extLst>
          </p:cNvPr>
          <p:cNvSpPr/>
          <p:nvPr/>
        </p:nvSpPr>
        <p:spPr>
          <a:xfrm>
            <a:off x="8687173" y="2860766"/>
            <a:ext cx="587456" cy="15856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7B9B2AC-48DF-8A42-AF93-EBCBC89C4404}"/>
              </a:ext>
            </a:extLst>
          </p:cNvPr>
          <p:cNvSpPr txBox="1"/>
          <p:nvPr/>
        </p:nvSpPr>
        <p:spPr>
          <a:xfrm>
            <a:off x="716295" y="1105151"/>
            <a:ext cx="5697150" cy="461665"/>
          </a:xfrm>
          <a:prstGeom prst="rect">
            <a:avLst/>
          </a:prstGeom>
          <a:noFill/>
        </p:spPr>
        <p:txBody>
          <a:bodyPr wrap="square" rtlCol="0">
            <a:spAutoFit/>
          </a:bodyPr>
          <a:lstStyle/>
          <a:p>
            <a:pPr algn="ctr"/>
            <a:r>
              <a:rPr lang="en-US" sz="1200" dirty="0"/>
              <a:t>Strip about 2mm off the brown wire. Crimp one of the 24-28 </a:t>
            </a:r>
            <a:r>
              <a:rPr lang="en-US" sz="1200" dirty="0" err="1"/>
              <a:t>awg</a:t>
            </a:r>
            <a:r>
              <a:rPr lang="en-US" sz="1200" dirty="0"/>
              <a:t> pins onto the brown wire using the 24-28 </a:t>
            </a:r>
            <a:r>
              <a:rPr lang="en-US" sz="1200" dirty="0" err="1"/>
              <a:t>awg</a:t>
            </a:r>
            <a:r>
              <a:rPr lang="en-US" sz="1200" dirty="0"/>
              <a:t> setting on the D sub crimper. </a:t>
            </a:r>
          </a:p>
        </p:txBody>
      </p:sp>
    </p:spTree>
    <p:extLst>
      <p:ext uri="{BB962C8B-B14F-4D97-AF65-F5344CB8AC3E}">
        <p14:creationId xmlns:p14="http://schemas.microsoft.com/office/powerpoint/2010/main" val="1017908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3" name="Picture 2" descr="A picture containing text, wall, indoor&#10;&#10;Description automatically generated">
            <a:extLst>
              <a:ext uri="{FF2B5EF4-FFF2-40B4-BE49-F238E27FC236}">
                <a16:creationId xmlns:a16="http://schemas.microsoft.com/office/drawing/2014/main" id="{731684D6-2A31-954D-B926-0C51ECE4AA9F}"/>
              </a:ext>
            </a:extLst>
          </p:cNvPr>
          <p:cNvPicPr>
            <a:picLocks noChangeAspect="1"/>
          </p:cNvPicPr>
          <p:nvPr/>
        </p:nvPicPr>
        <p:blipFill>
          <a:blip r:embed="rId2"/>
          <a:stretch>
            <a:fillRect/>
          </a:stretch>
        </p:blipFill>
        <p:spPr>
          <a:xfrm rot="16200000">
            <a:off x="3367410" y="-586468"/>
            <a:ext cx="5713367" cy="7617823"/>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plant&#10;&#10;Description automatically generated with low confidence">
            <a:extLst>
              <a:ext uri="{FF2B5EF4-FFF2-40B4-BE49-F238E27FC236}">
                <a16:creationId xmlns:a16="http://schemas.microsoft.com/office/drawing/2014/main" id="{F5BF0C79-6282-D046-B046-5DD2AA92FAA3}"/>
              </a:ext>
            </a:extLst>
          </p:cNvPr>
          <p:cNvPicPr>
            <a:picLocks noChangeAspect="1"/>
          </p:cNvPicPr>
          <p:nvPr/>
        </p:nvPicPr>
        <p:blipFill>
          <a:blip r:embed="rId2"/>
          <a:stretch>
            <a:fillRect/>
          </a:stretch>
        </p:blipFill>
        <p:spPr>
          <a:xfrm>
            <a:off x="0" y="0"/>
            <a:ext cx="5177790" cy="6903720"/>
          </a:xfrm>
          <a:prstGeom prst="rect">
            <a:avLst/>
          </a:prstGeom>
        </p:spPr>
      </p:pic>
      <p:sp>
        <p:nvSpPr>
          <p:cNvPr id="3" name="TextBox 2">
            <a:extLst>
              <a:ext uri="{FF2B5EF4-FFF2-40B4-BE49-F238E27FC236}">
                <a16:creationId xmlns:a16="http://schemas.microsoft.com/office/drawing/2014/main" id="{0301C742-E0FE-4948-A187-5584DBAA9539}"/>
              </a:ext>
            </a:extLst>
          </p:cNvPr>
          <p:cNvSpPr txBox="1"/>
          <p:nvPr/>
        </p:nvSpPr>
        <p:spPr>
          <a:xfrm>
            <a:off x="6096000" y="3105834"/>
            <a:ext cx="4971394" cy="646331"/>
          </a:xfrm>
          <a:prstGeom prst="rect">
            <a:avLst/>
          </a:prstGeom>
          <a:noFill/>
        </p:spPr>
        <p:txBody>
          <a:bodyPr wrap="square" rtlCol="0">
            <a:spAutoFit/>
          </a:bodyPr>
          <a:lstStyle/>
          <a:p>
            <a:pPr algn="ctr"/>
            <a:r>
              <a:rPr lang="en-US" sz="1200" dirty="0"/>
              <a:t>Once crimped the pin should appear as shown: the isolation held by the first grip but not the second and a bit of exposed wire should be peaking out of the top of the second grip.</a:t>
            </a:r>
          </a:p>
        </p:txBody>
      </p:sp>
      <p:cxnSp>
        <p:nvCxnSpPr>
          <p:cNvPr id="4" name="Straight Arrow Connector 3">
            <a:extLst>
              <a:ext uri="{FF2B5EF4-FFF2-40B4-BE49-F238E27FC236}">
                <a16:creationId xmlns:a16="http://schemas.microsoft.com/office/drawing/2014/main" id="{B6C05B35-C654-594F-9B15-598923880E5E}"/>
              </a:ext>
            </a:extLst>
          </p:cNvPr>
          <p:cNvCxnSpPr>
            <a:cxnSpLocks/>
          </p:cNvCxnSpPr>
          <p:nvPr/>
        </p:nvCxnSpPr>
        <p:spPr>
          <a:xfrm>
            <a:off x="2301767" y="4125894"/>
            <a:ext cx="0" cy="53284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1FFF175-6BAE-E840-802B-528AB6DFC79C}"/>
              </a:ext>
            </a:extLst>
          </p:cNvPr>
          <p:cNvCxnSpPr>
            <a:cxnSpLocks/>
          </p:cNvCxnSpPr>
          <p:nvPr/>
        </p:nvCxnSpPr>
        <p:spPr>
          <a:xfrm flipV="1">
            <a:off x="2024234" y="4816368"/>
            <a:ext cx="0" cy="55441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BB70062-FE01-4B4C-9492-98D2B7408C3D}"/>
              </a:ext>
            </a:extLst>
          </p:cNvPr>
          <p:cNvSpPr txBox="1"/>
          <p:nvPr/>
        </p:nvSpPr>
        <p:spPr>
          <a:xfrm>
            <a:off x="1321728" y="5328746"/>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8" name="TextBox 7">
            <a:extLst>
              <a:ext uri="{FF2B5EF4-FFF2-40B4-BE49-F238E27FC236}">
                <a16:creationId xmlns:a16="http://schemas.microsoft.com/office/drawing/2014/main" id="{768E723B-8B5A-3043-8776-17FC569610C3}"/>
              </a:ext>
            </a:extLst>
          </p:cNvPr>
          <p:cNvSpPr txBox="1"/>
          <p:nvPr/>
        </p:nvSpPr>
        <p:spPr>
          <a:xfrm>
            <a:off x="1429060" y="3848895"/>
            <a:ext cx="1745414" cy="276999"/>
          </a:xfrm>
          <a:prstGeom prst="rect">
            <a:avLst/>
          </a:prstGeom>
          <a:noFill/>
        </p:spPr>
        <p:txBody>
          <a:bodyPr wrap="non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1713715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10;&#10;Description automatically generated">
            <a:extLst>
              <a:ext uri="{FF2B5EF4-FFF2-40B4-BE49-F238E27FC236}">
                <a16:creationId xmlns:a16="http://schemas.microsoft.com/office/drawing/2014/main" id="{9ACE6E9E-AEFC-504A-9B2C-87D606D642F6}"/>
              </a:ext>
            </a:extLst>
          </p:cNvPr>
          <p:cNvPicPr>
            <a:picLocks noChangeAspect="1"/>
          </p:cNvPicPr>
          <p:nvPr/>
        </p:nvPicPr>
        <p:blipFill>
          <a:blip r:embed="rId2"/>
          <a:stretch>
            <a:fillRect/>
          </a:stretch>
        </p:blipFill>
        <p:spPr>
          <a:xfrm>
            <a:off x="429628" y="307712"/>
            <a:ext cx="4681931" cy="6242576"/>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17C438EC-10CC-A346-8AAC-E98C50C6DE17}"/>
              </a:ext>
            </a:extLst>
          </p:cNvPr>
          <p:cNvPicPr>
            <a:picLocks noChangeAspect="1"/>
          </p:cNvPicPr>
          <p:nvPr/>
        </p:nvPicPr>
        <p:blipFill>
          <a:blip r:embed="rId3"/>
          <a:stretch>
            <a:fillRect/>
          </a:stretch>
        </p:blipFill>
        <p:spPr>
          <a:xfrm rot="16200000">
            <a:off x="6261701" y="1049616"/>
            <a:ext cx="4714862" cy="6286482"/>
          </a:xfrm>
          <a:prstGeom prst="rect">
            <a:avLst/>
          </a:prstGeom>
        </p:spPr>
      </p:pic>
      <p:sp>
        <p:nvSpPr>
          <p:cNvPr id="4" name="TextBox 3">
            <a:extLst>
              <a:ext uri="{FF2B5EF4-FFF2-40B4-BE49-F238E27FC236}">
                <a16:creationId xmlns:a16="http://schemas.microsoft.com/office/drawing/2014/main" id="{C3B772D0-96AC-CB48-B446-607B70077869}"/>
              </a:ext>
            </a:extLst>
          </p:cNvPr>
          <p:cNvSpPr txBox="1"/>
          <p:nvPr/>
        </p:nvSpPr>
        <p:spPr>
          <a:xfrm>
            <a:off x="5654566" y="981184"/>
            <a:ext cx="5929131" cy="646331"/>
          </a:xfrm>
          <a:prstGeom prst="rect">
            <a:avLst/>
          </a:prstGeom>
          <a:noFill/>
        </p:spPr>
        <p:txBody>
          <a:bodyPr wrap="square" rtlCol="0">
            <a:spAutoFit/>
          </a:bodyPr>
          <a:lstStyle/>
          <a:p>
            <a:pPr algn="ctr"/>
            <a:r>
              <a:rPr lang="en-US" sz="1200" dirty="0"/>
              <a:t>Insert the the brown wire using the red end of the D-sub insertion/extraction tool. The pin should feel to click once inserted all the way. Please reference the accompanying pin out document to see where each wire should go (the marked quadruple is the Y pole). </a:t>
            </a:r>
          </a:p>
        </p:txBody>
      </p:sp>
    </p:spTree>
    <p:extLst>
      <p:ext uri="{BB962C8B-B14F-4D97-AF65-F5344CB8AC3E}">
        <p14:creationId xmlns:p14="http://schemas.microsoft.com/office/powerpoint/2010/main" val="1662663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EE7727-0FC3-CE48-8892-37276403D284}"/>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F47B1DB0-0237-CC40-A892-98CC89CFBCF1}"/>
              </a:ext>
            </a:extLst>
          </p:cNvPr>
          <p:cNvSpPr txBox="1"/>
          <p:nvPr/>
        </p:nvSpPr>
        <p:spPr>
          <a:xfrm>
            <a:off x="6096000" y="3198167"/>
            <a:ext cx="4750676" cy="461665"/>
          </a:xfrm>
          <a:prstGeom prst="rect">
            <a:avLst/>
          </a:prstGeom>
          <a:noFill/>
        </p:spPr>
        <p:txBody>
          <a:bodyPr wrap="square" rtlCol="0">
            <a:spAutoFit/>
          </a:bodyPr>
          <a:lstStyle/>
          <a:p>
            <a:pPr algn="ctr"/>
            <a:r>
              <a:rPr lang="en-US" sz="1200" dirty="0"/>
              <a:t>Measure, trim, strip, crimp, and insert the orange wire as previously exampled by the brown wire. </a:t>
            </a:r>
          </a:p>
        </p:txBody>
      </p:sp>
    </p:spTree>
    <p:extLst>
      <p:ext uri="{BB962C8B-B14F-4D97-AF65-F5344CB8AC3E}">
        <p14:creationId xmlns:p14="http://schemas.microsoft.com/office/powerpoint/2010/main" val="1173913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10;&#10;Description automatically generated">
            <a:extLst>
              <a:ext uri="{FF2B5EF4-FFF2-40B4-BE49-F238E27FC236}">
                <a16:creationId xmlns:a16="http://schemas.microsoft.com/office/drawing/2014/main" id="{869870BA-CCE6-8F41-B369-09AF29946CFD}"/>
              </a:ext>
            </a:extLst>
          </p:cNvPr>
          <p:cNvPicPr>
            <a:picLocks noChangeAspect="1"/>
          </p:cNvPicPr>
          <p:nvPr/>
        </p:nvPicPr>
        <p:blipFill>
          <a:blip r:embed="rId2"/>
          <a:stretch>
            <a:fillRect/>
          </a:stretch>
        </p:blipFill>
        <p:spPr>
          <a:xfrm>
            <a:off x="428367" y="226197"/>
            <a:ext cx="4804204" cy="6405605"/>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7F25E248-4B75-2048-864B-D1A1C9E9FF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377375" y="1245543"/>
            <a:ext cx="4616793" cy="6155724"/>
          </a:xfrm>
          <a:prstGeom prst="rect">
            <a:avLst/>
          </a:prstGeom>
        </p:spPr>
      </p:pic>
      <p:sp>
        <p:nvSpPr>
          <p:cNvPr id="4" name="TextBox 3">
            <a:extLst>
              <a:ext uri="{FF2B5EF4-FFF2-40B4-BE49-F238E27FC236}">
                <a16:creationId xmlns:a16="http://schemas.microsoft.com/office/drawing/2014/main" id="{3ABB48EA-F213-714F-AB6A-BE60F135EF43}"/>
              </a:ext>
            </a:extLst>
          </p:cNvPr>
          <p:cNvSpPr txBox="1"/>
          <p:nvPr/>
        </p:nvSpPr>
        <p:spPr>
          <a:xfrm>
            <a:off x="6203216" y="1106609"/>
            <a:ext cx="4965109" cy="276999"/>
          </a:xfrm>
          <a:prstGeom prst="rect">
            <a:avLst/>
          </a:prstGeom>
          <a:noFill/>
        </p:spPr>
        <p:txBody>
          <a:bodyPr wrap="square" rtlCol="0">
            <a:spAutoFit/>
          </a:bodyPr>
          <a:lstStyle/>
          <a:p>
            <a:pPr algn="ctr"/>
            <a:r>
              <a:rPr lang="en-US" sz="1200" dirty="0"/>
              <a:t>Measure, trim, strip, crimp, and insert the black, orange, and yellow wires. </a:t>
            </a:r>
          </a:p>
        </p:txBody>
      </p:sp>
    </p:spTree>
    <p:extLst>
      <p:ext uri="{BB962C8B-B14F-4D97-AF65-F5344CB8AC3E}">
        <p14:creationId xmlns:p14="http://schemas.microsoft.com/office/powerpoint/2010/main" val="201921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82C39948-1BB1-2740-8DE0-9E9F128B61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33077" y="1067572"/>
            <a:ext cx="4196664" cy="5595552"/>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FEC10B57-C9EE-E843-8090-ED6CCCDB75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62262" y="1067568"/>
            <a:ext cx="4196666" cy="5595555"/>
          </a:xfrm>
          <a:prstGeom prst="rect">
            <a:avLst/>
          </a:prstGeom>
        </p:spPr>
      </p:pic>
      <p:sp>
        <p:nvSpPr>
          <p:cNvPr id="4" name="TextBox 3">
            <a:extLst>
              <a:ext uri="{FF2B5EF4-FFF2-40B4-BE49-F238E27FC236}">
                <a16:creationId xmlns:a16="http://schemas.microsoft.com/office/drawing/2014/main" id="{FD926ACF-968E-C343-8EBE-70CA2108208B}"/>
              </a:ext>
            </a:extLst>
          </p:cNvPr>
          <p:cNvSpPr txBox="1"/>
          <p:nvPr/>
        </p:nvSpPr>
        <p:spPr>
          <a:xfrm>
            <a:off x="1418896" y="958321"/>
            <a:ext cx="9354207" cy="276999"/>
          </a:xfrm>
          <a:prstGeom prst="rect">
            <a:avLst/>
          </a:prstGeom>
          <a:noFill/>
        </p:spPr>
        <p:txBody>
          <a:bodyPr wrap="square" rtlCol="0">
            <a:spAutoFit/>
          </a:bodyPr>
          <a:lstStyle/>
          <a:p>
            <a:pPr algn="ctr"/>
            <a:r>
              <a:rPr lang="en-US" sz="1200" dirty="0"/>
              <a:t>Untwist and straighten the second quadruple (the X pole). Measure, trim, strip, crimp, and insert each of wires from the second quadruple.</a:t>
            </a:r>
          </a:p>
        </p:txBody>
      </p:sp>
    </p:spTree>
    <p:extLst>
      <p:ext uri="{BB962C8B-B14F-4D97-AF65-F5344CB8AC3E}">
        <p14:creationId xmlns:p14="http://schemas.microsoft.com/office/powerpoint/2010/main" val="2126079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indoor&#10;&#10;Description automatically generated">
            <a:extLst>
              <a:ext uri="{FF2B5EF4-FFF2-40B4-BE49-F238E27FC236}">
                <a16:creationId xmlns:a16="http://schemas.microsoft.com/office/drawing/2014/main" id="{315D1900-00E1-594C-983A-EDE2A03AF5C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279807" y="1540489"/>
            <a:ext cx="3612822" cy="3777021"/>
          </a:xfrm>
          <a:prstGeom prst="rect">
            <a:avLst/>
          </a:prstGeom>
        </p:spPr>
      </p:pic>
      <p:pic>
        <p:nvPicPr>
          <p:cNvPr id="7" name="Picture 6" descr="A picture containing indoor, lock&#10;&#10;Description automatically generated">
            <a:extLst>
              <a:ext uri="{FF2B5EF4-FFF2-40B4-BE49-F238E27FC236}">
                <a16:creationId xmlns:a16="http://schemas.microsoft.com/office/drawing/2014/main" id="{B5F10472-F8A9-9C42-A9A8-EECDEBFD433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237673" y="1551479"/>
            <a:ext cx="3642513" cy="3777022"/>
          </a:xfrm>
          <a:prstGeom prst="rect">
            <a:avLst/>
          </a:prstGeom>
        </p:spPr>
      </p:pic>
      <p:pic>
        <p:nvPicPr>
          <p:cNvPr id="9" name="Picture 8" descr="A picture containing wall, indoor&#10;&#10;Description automatically generated">
            <a:extLst>
              <a:ext uri="{FF2B5EF4-FFF2-40B4-BE49-F238E27FC236}">
                <a16:creationId xmlns:a16="http://schemas.microsoft.com/office/drawing/2014/main" id="{69EF536D-5C83-0543-89A7-61AFFA6B70F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8225902" y="1535961"/>
            <a:ext cx="3642516" cy="3808060"/>
          </a:xfrm>
          <a:prstGeom prst="rect">
            <a:avLst/>
          </a:prstGeom>
        </p:spPr>
      </p:pic>
      <p:sp>
        <p:nvSpPr>
          <p:cNvPr id="2" name="Rectangle 1">
            <a:extLst>
              <a:ext uri="{FF2B5EF4-FFF2-40B4-BE49-F238E27FC236}">
                <a16:creationId xmlns:a16="http://schemas.microsoft.com/office/drawing/2014/main" id="{E1E75C85-FFF4-AD45-8CAB-1FDA80D2B6F8}"/>
              </a:ext>
            </a:extLst>
          </p:cNvPr>
          <p:cNvSpPr/>
          <p:nvPr/>
        </p:nvSpPr>
        <p:spPr>
          <a:xfrm>
            <a:off x="1534225" y="804071"/>
            <a:ext cx="9049407" cy="461665"/>
          </a:xfrm>
          <a:prstGeom prst="rect">
            <a:avLst/>
          </a:prstGeom>
        </p:spPr>
        <p:txBody>
          <a:bodyPr wrap="square">
            <a:spAutoFit/>
          </a:bodyPr>
          <a:lstStyle/>
          <a:p>
            <a:pPr algn="ctr"/>
            <a:r>
              <a:rPr lang="en-US" sz="1200" dirty="0"/>
              <a:t>Place the top of the D-sub shell onto the bottom and put the connector screws and washers in. Close the D-sub shell using the screws and nuts. Part 3 of the wire harness complete. </a:t>
            </a:r>
          </a:p>
        </p:txBody>
      </p:sp>
    </p:spTree>
    <p:extLst>
      <p:ext uri="{BB962C8B-B14F-4D97-AF65-F5344CB8AC3E}">
        <p14:creationId xmlns:p14="http://schemas.microsoft.com/office/powerpoint/2010/main" val="1228733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rope, several&#10;&#10;Description automatically generated">
            <a:extLst>
              <a:ext uri="{FF2B5EF4-FFF2-40B4-BE49-F238E27FC236}">
                <a16:creationId xmlns:a16="http://schemas.microsoft.com/office/drawing/2014/main" id="{3B61DC0B-644B-8B44-9722-F2E2C3DF30FB}"/>
              </a:ext>
            </a:extLst>
          </p:cNvPr>
          <p:cNvPicPr>
            <a:picLocks noChangeAspect="1"/>
          </p:cNvPicPr>
          <p:nvPr/>
        </p:nvPicPr>
        <p:blipFill>
          <a:blip r:embed="rId2"/>
          <a:stretch>
            <a:fillRect/>
          </a:stretch>
        </p:blipFill>
        <p:spPr>
          <a:xfrm rot="16200000">
            <a:off x="3152775" y="-261294"/>
            <a:ext cx="5886450" cy="7848600"/>
          </a:xfrm>
          <a:prstGeom prst="rect">
            <a:avLst/>
          </a:prstGeom>
        </p:spPr>
      </p:pic>
      <p:sp>
        <p:nvSpPr>
          <p:cNvPr id="4" name="TextBox 3">
            <a:extLst>
              <a:ext uri="{FF2B5EF4-FFF2-40B4-BE49-F238E27FC236}">
                <a16:creationId xmlns:a16="http://schemas.microsoft.com/office/drawing/2014/main" id="{13424E98-7757-0C49-8B53-3CD74A718152}"/>
              </a:ext>
            </a:extLst>
          </p:cNvPr>
          <p:cNvSpPr txBox="1"/>
          <p:nvPr/>
        </p:nvSpPr>
        <p:spPr>
          <a:xfrm>
            <a:off x="839513" y="251769"/>
            <a:ext cx="10512972" cy="276999"/>
          </a:xfrm>
          <a:prstGeom prst="rect">
            <a:avLst/>
          </a:prstGeom>
          <a:noFill/>
        </p:spPr>
        <p:txBody>
          <a:bodyPr wrap="square" rtlCol="0">
            <a:spAutoFit/>
          </a:bodyPr>
          <a:lstStyle/>
          <a:p>
            <a:pPr algn="ctr"/>
            <a:r>
              <a:rPr lang="en-US" sz="1200" dirty="0"/>
              <a:t>Collect the three parts of the wire harness. Each of the three have an end without a connector. From that end, remove the shrink tube for the plastic braid for each.</a:t>
            </a:r>
          </a:p>
        </p:txBody>
      </p:sp>
    </p:spTree>
    <p:extLst>
      <p:ext uri="{BB962C8B-B14F-4D97-AF65-F5344CB8AC3E}">
        <p14:creationId xmlns:p14="http://schemas.microsoft.com/office/powerpoint/2010/main" val="1172317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easuring stick&#10;&#10;Description automatically generated">
            <a:extLst>
              <a:ext uri="{FF2B5EF4-FFF2-40B4-BE49-F238E27FC236}">
                <a16:creationId xmlns:a16="http://schemas.microsoft.com/office/drawing/2014/main" id="{F4809F57-02F2-9841-89E8-751A68BFC390}"/>
              </a:ext>
            </a:extLst>
          </p:cNvPr>
          <p:cNvPicPr>
            <a:picLocks noChangeAspect="1"/>
          </p:cNvPicPr>
          <p:nvPr/>
        </p:nvPicPr>
        <p:blipFill>
          <a:blip r:embed="rId2"/>
          <a:stretch>
            <a:fillRect/>
          </a:stretch>
        </p:blipFill>
        <p:spPr>
          <a:xfrm rot="16200000">
            <a:off x="3160939" y="-262750"/>
            <a:ext cx="5870121" cy="7826828"/>
          </a:xfrm>
          <a:prstGeom prst="rect">
            <a:avLst/>
          </a:prstGeom>
        </p:spPr>
      </p:pic>
      <p:sp>
        <p:nvSpPr>
          <p:cNvPr id="5" name="TextBox 4">
            <a:extLst>
              <a:ext uri="{FF2B5EF4-FFF2-40B4-BE49-F238E27FC236}">
                <a16:creationId xmlns:a16="http://schemas.microsoft.com/office/drawing/2014/main" id="{35DA67C8-C8CF-914A-8B3A-F4165E292A6C}"/>
              </a:ext>
            </a:extLst>
          </p:cNvPr>
          <p:cNvSpPr txBox="1"/>
          <p:nvPr/>
        </p:nvSpPr>
        <p:spPr>
          <a:xfrm>
            <a:off x="1418895" y="321224"/>
            <a:ext cx="9354207" cy="276999"/>
          </a:xfrm>
          <a:prstGeom prst="rect">
            <a:avLst/>
          </a:prstGeom>
          <a:noFill/>
        </p:spPr>
        <p:txBody>
          <a:bodyPr wrap="square" rtlCol="0">
            <a:spAutoFit/>
          </a:bodyPr>
          <a:lstStyle/>
          <a:p>
            <a:pPr algn="ctr"/>
            <a:r>
              <a:rPr lang="en-US" sz="1200" dirty="0"/>
              <a:t>Measure out and cut one length of 12.7mm adhesive shrink tube that is 1in long. </a:t>
            </a:r>
          </a:p>
        </p:txBody>
      </p:sp>
    </p:spTree>
    <p:extLst>
      <p:ext uri="{BB962C8B-B14F-4D97-AF65-F5344CB8AC3E}">
        <p14:creationId xmlns:p14="http://schemas.microsoft.com/office/powerpoint/2010/main" val="3692483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yellow&#10;&#10;Description automatically generated">
            <a:extLst>
              <a:ext uri="{FF2B5EF4-FFF2-40B4-BE49-F238E27FC236}">
                <a16:creationId xmlns:a16="http://schemas.microsoft.com/office/drawing/2014/main" id="{AD07F582-AB1C-7245-85A6-1353249B7C1F}"/>
              </a:ext>
            </a:extLst>
          </p:cNvPr>
          <p:cNvPicPr>
            <a:picLocks noChangeAspect="1"/>
          </p:cNvPicPr>
          <p:nvPr/>
        </p:nvPicPr>
        <p:blipFill>
          <a:blip r:embed="rId2"/>
          <a:stretch>
            <a:fillRect/>
          </a:stretch>
        </p:blipFill>
        <p:spPr>
          <a:xfrm>
            <a:off x="380998" y="254246"/>
            <a:ext cx="4762131" cy="6349507"/>
          </a:xfrm>
          <a:prstGeom prst="rect">
            <a:avLst/>
          </a:prstGeom>
        </p:spPr>
      </p:pic>
      <p:pic>
        <p:nvPicPr>
          <p:cNvPr id="7" name="Picture 6" descr="A picture containing broom&#10;&#10;Description automatically generated">
            <a:extLst>
              <a:ext uri="{FF2B5EF4-FFF2-40B4-BE49-F238E27FC236}">
                <a16:creationId xmlns:a16="http://schemas.microsoft.com/office/drawing/2014/main" id="{557F172B-A612-4A4D-8942-C8CDC190E1BE}"/>
              </a:ext>
            </a:extLst>
          </p:cNvPr>
          <p:cNvPicPr>
            <a:picLocks noChangeAspect="1"/>
          </p:cNvPicPr>
          <p:nvPr/>
        </p:nvPicPr>
        <p:blipFill>
          <a:blip r:embed="rId3"/>
          <a:stretch>
            <a:fillRect/>
          </a:stretch>
        </p:blipFill>
        <p:spPr>
          <a:xfrm rot="16200000">
            <a:off x="6166619" y="959369"/>
            <a:ext cx="4838043" cy="6450724"/>
          </a:xfrm>
          <a:prstGeom prst="rect">
            <a:avLst/>
          </a:prstGeom>
        </p:spPr>
      </p:pic>
      <p:sp>
        <p:nvSpPr>
          <p:cNvPr id="4" name="TextBox 3">
            <a:extLst>
              <a:ext uri="{FF2B5EF4-FFF2-40B4-BE49-F238E27FC236}">
                <a16:creationId xmlns:a16="http://schemas.microsoft.com/office/drawing/2014/main" id="{9CED1D95-1ACD-9941-B985-0176F01C16A4}"/>
              </a:ext>
            </a:extLst>
          </p:cNvPr>
          <p:cNvSpPr txBox="1"/>
          <p:nvPr/>
        </p:nvSpPr>
        <p:spPr>
          <a:xfrm>
            <a:off x="5879227" y="762659"/>
            <a:ext cx="5412826" cy="646331"/>
          </a:xfrm>
          <a:prstGeom prst="rect">
            <a:avLst/>
          </a:prstGeom>
          <a:noFill/>
        </p:spPr>
        <p:txBody>
          <a:bodyPr wrap="square" rtlCol="0">
            <a:spAutoFit/>
          </a:bodyPr>
          <a:lstStyle/>
          <a:p>
            <a:pPr algn="ctr"/>
            <a:r>
              <a:rPr lang="en-US" sz="1200" dirty="0"/>
              <a:t>Take the connector-less ends of the three parts and put them into the piece of shrink tube. The piece of shrink tube should be placed such that it ends where the metal braid shrink tube joints end. Apply the heat gun.</a:t>
            </a:r>
          </a:p>
        </p:txBody>
      </p:sp>
    </p:spTree>
    <p:extLst>
      <p:ext uri="{BB962C8B-B14F-4D97-AF65-F5344CB8AC3E}">
        <p14:creationId xmlns:p14="http://schemas.microsoft.com/office/powerpoint/2010/main" val="2015089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wall, indoor&#10;&#10;Description automatically generated">
            <a:extLst>
              <a:ext uri="{FF2B5EF4-FFF2-40B4-BE49-F238E27FC236}">
                <a16:creationId xmlns:a16="http://schemas.microsoft.com/office/drawing/2014/main" id="{A4E799C7-01A5-0046-A387-8FF105D0BFA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16200000">
            <a:off x="6991267" y="739995"/>
            <a:ext cx="4169483" cy="5559312"/>
          </a:xfrm>
        </p:spPr>
      </p:pic>
      <p:pic>
        <p:nvPicPr>
          <p:cNvPr id="3" name="Picture 2" descr="A picture containing measuring stick&#10;&#10;Description automatically generated">
            <a:extLst>
              <a:ext uri="{FF2B5EF4-FFF2-40B4-BE49-F238E27FC236}">
                <a16:creationId xmlns:a16="http://schemas.microsoft.com/office/drawing/2014/main" id="{5D8AF468-787C-BD49-BBBF-19B7D5DE7F8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31250" y="739996"/>
            <a:ext cx="4169481" cy="5559308"/>
          </a:xfrm>
          <a:prstGeom prst="rect">
            <a:avLst/>
          </a:prstGeom>
        </p:spPr>
      </p:pic>
      <p:sp>
        <p:nvSpPr>
          <p:cNvPr id="4" name="TextBox 3">
            <a:extLst>
              <a:ext uri="{FF2B5EF4-FFF2-40B4-BE49-F238E27FC236}">
                <a16:creationId xmlns:a16="http://schemas.microsoft.com/office/drawing/2014/main" id="{1C5F4FAB-55A5-8F4C-BBB2-7BE4C751A0FD}"/>
              </a:ext>
            </a:extLst>
          </p:cNvPr>
          <p:cNvSpPr txBox="1"/>
          <p:nvPr/>
        </p:nvSpPr>
        <p:spPr>
          <a:xfrm>
            <a:off x="1418896" y="552451"/>
            <a:ext cx="9354207" cy="461665"/>
          </a:xfrm>
          <a:prstGeom prst="rect">
            <a:avLst/>
          </a:prstGeom>
          <a:noFill/>
        </p:spPr>
        <p:txBody>
          <a:bodyPr wrap="square" rtlCol="0">
            <a:spAutoFit/>
          </a:bodyPr>
          <a:lstStyle/>
          <a:p>
            <a:pPr algn="ctr"/>
            <a:r>
              <a:rPr lang="en-US" sz="1200" dirty="0"/>
              <a:t>Place the triple shrink tube joint into the base of the 15 pin D sub shell. About .5in should be sticking out the back of the shell. Screw on the top of shell to ensure that triple shrink tube joint fits.</a:t>
            </a:r>
          </a:p>
        </p:txBody>
      </p:sp>
    </p:spTree>
    <p:extLst>
      <p:ext uri="{BB962C8B-B14F-4D97-AF65-F5344CB8AC3E}">
        <p14:creationId xmlns:p14="http://schemas.microsoft.com/office/powerpoint/2010/main" val="1280506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a:xfrm>
            <a:off x="838200" y="0"/>
            <a:ext cx="10515600" cy="1325563"/>
          </a:xfrm>
        </p:spPr>
        <p:txBody>
          <a:bodyPr/>
          <a:lstStyle/>
          <a:p>
            <a:r>
              <a:rPr lang="en-US" dirty="0"/>
              <a:t>D sub Crimp Tool</a:t>
            </a:r>
          </a:p>
        </p:txBody>
      </p:sp>
      <p:pic>
        <p:nvPicPr>
          <p:cNvPr id="5" name="Picture 4" descr="A close-up of a gun&#10;&#10;Description automatically generated with low confidence">
            <a:extLst>
              <a:ext uri="{FF2B5EF4-FFF2-40B4-BE49-F238E27FC236}">
                <a16:creationId xmlns:a16="http://schemas.microsoft.com/office/drawing/2014/main" id="{B9651A40-C017-6249-8346-C29372B459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5583" y="1248227"/>
            <a:ext cx="4021183" cy="5361577"/>
          </a:xfrm>
          <a:prstGeom prst="rect">
            <a:avLst/>
          </a:prstGeom>
        </p:spPr>
      </p:pic>
      <p:pic>
        <p:nvPicPr>
          <p:cNvPr id="7" name="Picture 6">
            <a:extLst>
              <a:ext uri="{FF2B5EF4-FFF2-40B4-BE49-F238E27FC236}">
                <a16:creationId xmlns:a16="http://schemas.microsoft.com/office/drawing/2014/main" id="{462A6E02-F92E-0847-9340-5C00397265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5234" y="1248227"/>
            <a:ext cx="4021183" cy="5361577"/>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399BBC-7F33-4C46-A3FC-CA2958C78FE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16200000">
            <a:off x="6982856" y="929586"/>
            <a:ext cx="4357302" cy="5809737"/>
          </a:xfrm>
        </p:spPr>
      </p:pic>
      <p:pic>
        <p:nvPicPr>
          <p:cNvPr id="7" name="Picture 6" descr="A picture containing wall&#10;&#10;Description automatically generated">
            <a:extLst>
              <a:ext uri="{FF2B5EF4-FFF2-40B4-BE49-F238E27FC236}">
                <a16:creationId xmlns:a16="http://schemas.microsoft.com/office/drawing/2014/main" id="{1287297B-9E9B-3B4A-A06C-B36F011D23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51843" y="929585"/>
            <a:ext cx="4357303" cy="5809738"/>
          </a:xfrm>
          <a:prstGeom prst="rect">
            <a:avLst/>
          </a:prstGeom>
        </p:spPr>
      </p:pic>
      <p:sp>
        <p:nvSpPr>
          <p:cNvPr id="4" name="TextBox 3">
            <a:extLst>
              <a:ext uri="{FF2B5EF4-FFF2-40B4-BE49-F238E27FC236}">
                <a16:creationId xmlns:a16="http://schemas.microsoft.com/office/drawing/2014/main" id="{BC047AEE-92A2-EF4A-903C-76A5646292C6}"/>
              </a:ext>
            </a:extLst>
          </p:cNvPr>
          <p:cNvSpPr txBox="1"/>
          <p:nvPr/>
        </p:nvSpPr>
        <p:spPr>
          <a:xfrm>
            <a:off x="1418896" y="844894"/>
            <a:ext cx="9354207" cy="461665"/>
          </a:xfrm>
          <a:prstGeom prst="rect">
            <a:avLst/>
          </a:prstGeom>
          <a:noFill/>
        </p:spPr>
        <p:txBody>
          <a:bodyPr wrap="square" rtlCol="0">
            <a:spAutoFit/>
          </a:bodyPr>
          <a:lstStyle/>
          <a:p>
            <a:pPr algn="ctr"/>
            <a:r>
              <a:rPr lang="en-US" sz="1200" dirty="0"/>
              <a:t>Take off the top of shell and put the 15 pin female D-sub connector into the bottom of the shell. Again, mark the Y pole quadruple closer to the base of the wire before the existing marking it cut off. Measure out and cut the twisted pairs so that they end at the mouth of the connector.</a:t>
            </a:r>
          </a:p>
        </p:txBody>
      </p:sp>
    </p:spTree>
    <p:extLst>
      <p:ext uri="{BB962C8B-B14F-4D97-AF65-F5344CB8AC3E}">
        <p14:creationId xmlns:p14="http://schemas.microsoft.com/office/powerpoint/2010/main" val="1558598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wall, yellow&#10;&#10;Description automatically generated">
            <a:extLst>
              <a:ext uri="{FF2B5EF4-FFF2-40B4-BE49-F238E27FC236}">
                <a16:creationId xmlns:a16="http://schemas.microsoft.com/office/drawing/2014/main" id="{2F78AE5B-6345-7242-94D8-E4929B4E164D}"/>
              </a:ext>
            </a:extLst>
          </p:cNvPr>
          <p:cNvPicPr>
            <a:picLocks noChangeAspect="1"/>
          </p:cNvPicPr>
          <p:nvPr/>
        </p:nvPicPr>
        <p:blipFill>
          <a:blip r:embed="rId2"/>
          <a:stretch>
            <a:fillRect/>
          </a:stretch>
        </p:blipFill>
        <p:spPr>
          <a:xfrm rot="16200000">
            <a:off x="1162868" y="1135283"/>
            <a:ext cx="4675653" cy="6234204"/>
          </a:xfrm>
          <a:prstGeom prst="rect">
            <a:avLst/>
          </a:prstGeom>
        </p:spPr>
      </p:pic>
      <p:pic>
        <p:nvPicPr>
          <p:cNvPr id="4" name="Picture 3" descr="A picture containing text, stack&#10;&#10;Description automatically generated">
            <a:extLst>
              <a:ext uri="{FF2B5EF4-FFF2-40B4-BE49-F238E27FC236}">
                <a16:creationId xmlns:a16="http://schemas.microsoft.com/office/drawing/2014/main" id="{4ABDE371-3E9C-6447-B7DB-C280FB9C59E4}"/>
              </a:ext>
            </a:extLst>
          </p:cNvPr>
          <p:cNvPicPr>
            <a:picLocks noChangeAspect="1"/>
          </p:cNvPicPr>
          <p:nvPr/>
        </p:nvPicPr>
        <p:blipFill>
          <a:blip r:embed="rId3"/>
          <a:stretch>
            <a:fillRect/>
          </a:stretch>
        </p:blipFill>
        <p:spPr>
          <a:xfrm>
            <a:off x="7066592" y="267788"/>
            <a:ext cx="4741817" cy="6322423"/>
          </a:xfrm>
          <a:prstGeom prst="rect">
            <a:avLst/>
          </a:prstGeom>
        </p:spPr>
      </p:pic>
      <p:sp>
        <p:nvSpPr>
          <p:cNvPr id="6" name="Oval 5">
            <a:extLst>
              <a:ext uri="{FF2B5EF4-FFF2-40B4-BE49-F238E27FC236}">
                <a16:creationId xmlns:a16="http://schemas.microsoft.com/office/drawing/2014/main" id="{1FF1B329-EDC3-5F48-BB2E-21AA0258F0FF}"/>
              </a:ext>
            </a:extLst>
          </p:cNvPr>
          <p:cNvSpPr/>
          <p:nvPr/>
        </p:nvSpPr>
        <p:spPr>
          <a:xfrm>
            <a:off x="8687173" y="2860766"/>
            <a:ext cx="587456" cy="15856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3D83F24-9FD8-FD47-ACF7-36641460A74F}"/>
              </a:ext>
            </a:extLst>
          </p:cNvPr>
          <p:cNvSpPr txBox="1"/>
          <p:nvPr/>
        </p:nvSpPr>
        <p:spPr>
          <a:xfrm>
            <a:off x="988721" y="655390"/>
            <a:ext cx="5107279" cy="1015663"/>
          </a:xfrm>
          <a:prstGeom prst="rect">
            <a:avLst/>
          </a:prstGeom>
          <a:noFill/>
        </p:spPr>
        <p:txBody>
          <a:bodyPr wrap="square" rtlCol="0">
            <a:spAutoFit/>
          </a:bodyPr>
          <a:lstStyle/>
          <a:p>
            <a:pPr algn="ctr"/>
            <a:r>
              <a:rPr lang="en-US" sz="1200" dirty="0"/>
              <a:t>As for the previous connector, each wire needs to be measured, trimmed, stripped, and crimped before inserting it into the connector. For all of the wires, use the 24-28 </a:t>
            </a:r>
            <a:r>
              <a:rPr lang="en-US" sz="1200" dirty="0" err="1"/>
              <a:t>awg</a:t>
            </a:r>
            <a:r>
              <a:rPr lang="en-US" sz="1200" dirty="0"/>
              <a:t> setting on the D sub crimper and the FEMALE 24-28 </a:t>
            </a:r>
            <a:r>
              <a:rPr lang="en-US" sz="1200" dirty="0" err="1"/>
              <a:t>awg</a:t>
            </a:r>
            <a:r>
              <a:rPr lang="en-US" sz="1200" dirty="0"/>
              <a:t> pins. Again, please reference the accompanying pin out document to see the position of each wire. Be sure that the X and Y pole wires are not mixed up. </a:t>
            </a:r>
          </a:p>
        </p:txBody>
      </p:sp>
    </p:spTree>
    <p:extLst>
      <p:ext uri="{BB962C8B-B14F-4D97-AF65-F5344CB8AC3E}">
        <p14:creationId xmlns:p14="http://schemas.microsoft.com/office/powerpoint/2010/main" val="173119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dirty&#10;&#10;Description automatically generated">
            <a:extLst>
              <a:ext uri="{FF2B5EF4-FFF2-40B4-BE49-F238E27FC236}">
                <a16:creationId xmlns:a16="http://schemas.microsoft.com/office/drawing/2014/main" id="{F6AEAB1A-3CEE-7644-AA1F-1B330AB072AF}"/>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7450E7CB-0EE6-3F4A-97DF-880C53B1A7CE}"/>
              </a:ext>
            </a:extLst>
          </p:cNvPr>
          <p:cNvSpPr txBox="1"/>
          <p:nvPr/>
        </p:nvSpPr>
        <p:spPr>
          <a:xfrm>
            <a:off x="6095999" y="3290500"/>
            <a:ext cx="5143500" cy="276999"/>
          </a:xfrm>
          <a:prstGeom prst="rect">
            <a:avLst/>
          </a:prstGeom>
          <a:noFill/>
        </p:spPr>
        <p:txBody>
          <a:bodyPr wrap="square" rtlCol="0">
            <a:spAutoFit/>
          </a:bodyPr>
          <a:lstStyle/>
          <a:p>
            <a:pPr algn="ctr"/>
            <a:r>
              <a:rPr lang="en-US" sz="1200" dirty="0"/>
              <a:t>Untwist, measure, trim, strip, crimp, and insert the red and brown twisted pair.</a:t>
            </a:r>
          </a:p>
        </p:txBody>
      </p:sp>
    </p:spTree>
    <p:extLst>
      <p:ext uri="{BB962C8B-B14F-4D97-AF65-F5344CB8AC3E}">
        <p14:creationId xmlns:p14="http://schemas.microsoft.com/office/powerpoint/2010/main" val="75348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rty&#10;&#10;Description automatically generated">
            <a:extLst>
              <a:ext uri="{FF2B5EF4-FFF2-40B4-BE49-F238E27FC236}">
                <a16:creationId xmlns:a16="http://schemas.microsoft.com/office/drawing/2014/main" id="{29F206C5-A157-214B-A4ED-B5FEF0850D78}"/>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F2A54CD5-A585-1B4A-B0E4-F696CEB02634}"/>
              </a:ext>
            </a:extLst>
          </p:cNvPr>
          <p:cNvSpPr txBox="1"/>
          <p:nvPr/>
        </p:nvSpPr>
        <p:spPr>
          <a:xfrm>
            <a:off x="6096000" y="3290500"/>
            <a:ext cx="5255173" cy="276999"/>
          </a:xfrm>
          <a:prstGeom prst="rect">
            <a:avLst/>
          </a:prstGeom>
          <a:noFill/>
        </p:spPr>
        <p:txBody>
          <a:bodyPr wrap="square" rtlCol="0">
            <a:spAutoFit/>
          </a:bodyPr>
          <a:lstStyle/>
          <a:p>
            <a:pPr algn="ctr"/>
            <a:r>
              <a:rPr lang="en-US" sz="1200" dirty="0"/>
              <a:t>Untwist, measure, trim, strip, crimp, and insert the orange and blue twisted pair.</a:t>
            </a:r>
          </a:p>
        </p:txBody>
      </p:sp>
    </p:spTree>
    <p:extLst>
      <p:ext uri="{BB962C8B-B14F-4D97-AF65-F5344CB8AC3E}">
        <p14:creationId xmlns:p14="http://schemas.microsoft.com/office/powerpoint/2010/main" val="3274529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72937-F632-7448-81D3-2CEA5C774BB3}"/>
              </a:ext>
            </a:extLst>
          </p:cNvPr>
          <p:cNvSpPr txBox="1"/>
          <p:nvPr/>
        </p:nvSpPr>
        <p:spPr>
          <a:xfrm>
            <a:off x="6096000" y="3290500"/>
            <a:ext cx="5255173" cy="276999"/>
          </a:xfrm>
          <a:prstGeom prst="rect">
            <a:avLst/>
          </a:prstGeom>
          <a:noFill/>
        </p:spPr>
        <p:txBody>
          <a:bodyPr wrap="square" rtlCol="0">
            <a:spAutoFit/>
          </a:bodyPr>
          <a:lstStyle/>
          <a:p>
            <a:pPr algn="ctr"/>
            <a:r>
              <a:rPr lang="en-US" sz="1200" dirty="0"/>
              <a:t>Untwist, measure, trim, strip, crimp, and insert the green and yellow twisted pair.</a:t>
            </a:r>
          </a:p>
        </p:txBody>
      </p:sp>
      <p:pic>
        <p:nvPicPr>
          <p:cNvPr id="4" name="Picture 3" descr="A picture containing tool&#10;&#10;Description automatically generated">
            <a:extLst>
              <a:ext uri="{FF2B5EF4-FFF2-40B4-BE49-F238E27FC236}">
                <a16:creationId xmlns:a16="http://schemas.microsoft.com/office/drawing/2014/main" id="{F47D5EFE-05F9-1647-A1A3-E9C83664CE8A}"/>
              </a:ext>
            </a:extLst>
          </p:cNvPr>
          <p:cNvPicPr>
            <a:picLocks noChangeAspect="1"/>
          </p:cNvPicPr>
          <p:nvPr/>
        </p:nvPicPr>
        <p:blipFill>
          <a:blip r:embed="rId2"/>
          <a:stretch>
            <a:fillRect/>
          </a:stretch>
        </p:blipFill>
        <p:spPr>
          <a:xfrm>
            <a:off x="0" y="0"/>
            <a:ext cx="5143500" cy="6858000"/>
          </a:xfrm>
          <a:prstGeom prst="rect">
            <a:avLst/>
          </a:prstGeom>
        </p:spPr>
      </p:pic>
    </p:spTree>
    <p:extLst>
      <p:ext uri="{BB962C8B-B14F-4D97-AF65-F5344CB8AC3E}">
        <p14:creationId xmlns:p14="http://schemas.microsoft.com/office/powerpoint/2010/main" val="4267698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D13194-62C7-6E4D-B538-AC88A190DA53}"/>
              </a:ext>
            </a:extLst>
          </p:cNvPr>
          <p:cNvSpPr txBox="1"/>
          <p:nvPr/>
        </p:nvSpPr>
        <p:spPr>
          <a:xfrm>
            <a:off x="6096000" y="3290500"/>
            <a:ext cx="5255173" cy="276999"/>
          </a:xfrm>
          <a:prstGeom prst="rect">
            <a:avLst/>
          </a:prstGeom>
          <a:noFill/>
        </p:spPr>
        <p:txBody>
          <a:bodyPr wrap="square" rtlCol="0">
            <a:spAutoFit/>
          </a:bodyPr>
          <a:lstStyle/>
          <a:p>
            <a:pPr algn="ctr"/>
            <a:r>
              <a:rPr lang="en-US" sz="1200" dirty="0"/>
              <a:t>Untwist, measure, trim, strip, crimp, and insert the X pole quadruple.</a:t>
            </a:r>
          </a:p>
        </p:txBody>
      </p:sp>
      <p:pic>
        <p:nvPicPr>
          <p:cNvPr id="3" name="Picture 2">
            <a:extLst>
              <a:ext uri="{FF2B5EF4-FFF2-40B4-BE49-F238E27FC236}">
                <a16:creationId xmlns:a16="http://schemas.microsoft.com/office/drawing/2014/main" id="{7BEF589E-B896-5E4B-9BF8-8C44A1578410}"/>
              </a:ext>
            </a:extLst>
          </p:cNvPr>
          <p:cNvPicPr>
            <a:picLocks noChangeAspect="1"/>
          </p:cNvPicPr>
          <p:nvPr/>
        </p:nvPicPr>
        <p:blipFill>
          <a:blip r:embed="rId2"/>
          <a:stretch>
            <a:fillRect/>
          </a:stretch>
        </p:blipFill>
        <p:spPr>
          <a:xfrm>
            <a:off x="0" y="0"/>
            <a:ext cx="5143500" cy="6858000"/>
          </a:xfrm>
          <a:prstGeom prst="rect">
            <a:avLst/>
          </a:prstGeom>
        </p:spPr>
      </p:pic>
    </p:spTree>
    <p:extLst>
      <p:ext uri="{BB962C8B-B14F-4D97-AF65-F5344CB8AC3E}">
        <p14:creationId xmlns:p14="http://schemas.microsoft.com/office/powerpoint/2010/main" val="2866531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E1B9CA-1FA0-DA4F-858D-F61D1166FA6D}"/>
              </a:ext>
            </a:extLst>
          </p:cNvPr>
          <p:cNvSpPr txBox="1"/>
          <p:nvPr/>
        </p:nvSpPr>
        <p:spPr>
          <a:xfrm>
            <a:off x="6096000" y="3290500"/>
            <a:ext cx="5255173" cy="276999"/>
          </a:xfrm>
          <a:prstGeom prst="rect">
            <a:avLst/>
          </a:prstGeom>
          <a:noFill/>
        </p:spPr>
        <p:txBody>
          <a:bodyPr wrap="square" rtlCol="0">
            <a:spAutoFit/>
          </a:bodyPr>
          <a:lstStyle/>
          <a:p>
            <a:pPr algn="ctr"/>
            <a:r>
              <a:rPr lang="en-US" sz="1200" dirty="0"/>
              <a:t>Untwist, measure, trim, strip, crimp, and insert the Y pole quadruple.</a:t>
            </a:r>
          </a:p>
        </p:txBody>
      </p:sp>
      <p:pic>
        <p:nvPicPr>
          <p:cNvPr id="3" name="Picture 2" descr="A picture containing dirty&#10;&#10;Description automatically generated">
            <a:extLst>
              <a:ext uri="{FF2B5EF4-FFF2-40B4-BE49-F238E27FC236}">
                <a16:creationId xmlns:a16="http://schemas.microsoft.com/office/drawing/2014/main" id="{78D708DE-F6EC-D647-A600-DAA71D6784FC}"/>
              </a:ext>
            </a:extLst>
          </p:cNvPr>
          <p:cNvPicPr>
            <a:picLocks noChangeAspect="1"/>
          </p:cNvPicPr>
          <p:nvPr/>
        </p:nvPicPr>
        <p:blipFill>
          <a:blip r:embed="rId2"/>
          <a:stretch>
            <a:fillRect/>
          </a:stretch>
        </p:blipFill>
        <p:spPr>
          <a:xfrm>
            <a:off x="0" y="0"/>
            <a:ext cx="5143500" cy="6858000"/>
          </a:xfrm>
          <a:prstGeom prst="rect">
            <a:avLst/>
          </a:prstGeom>
        </p:spPr>
      </p:pic>
    </p:spTree>
    <p:extLst>
      <p:ext uri="{BB962C8B-B14F-4D97-AF65-F5344CB8AC3E}">
        <p14:creationId xmlns:p14="http://schemas.microsoft.com/office/powerpoint/2010/main" val="1069492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ock&#10;&#10;Description automatically generated">
            <a:extLst>
              <a:ext uri="{FF2B5EF4-FFF2-40B4-BE49-F238E27FC236}">
                <a16:creationId xmlns:a16="http://schemas.microsoft.com/office/drawing/2014/main" id="{C24BA963-845C-A345-BA95-A1D14417D848}"/>
              </a:ext>
            </a:extLst>
          </p:cNvPr>
          <p:cNvPicPr>
            <a:picLocks noChangeAspect="1"/>
          </p:cNvPicPr>
          <p:nvPr/>
        </p:nvPicPr>
        <p:blipFill>
          <a:blip r:embed="rId2"/>
          <a:stretch>
            <a:fillRect/>
          </a:stretch>
        </p:blipFill>
        <p:spPr>
          <a:xfrm rot="16200000">
            <a:off x="3169765" y="-159865"/>
            <a:ext cx="5852469" cy="7803292"/>
          </a:xfrm>
          <a:prstGeom prst="rect">
            <a:avLst/>
          </a:prstGeom>
        </p:spPr>
      </p:pic>
      <p:sp>
        <p:nvSpPr>
          <p:cNvPr id="3" name="TextBox 2">
            <a:extLst>
              <a:ext uri="{FF2B5EF4-FFF2-40B4-BE49-F238E27FC236}">
                <a16:creationId xmlns:a16="http://schemas.microsoft.com/office/drawing/2014/main" id="{25307976-AD90-3249-A1BE-AC278D51F810}"/>
              </a:ext>
            </a:extLst>
          </p:cNvPr>
          <p:cNvSpPr txBox="1"/>
          <p:nvPr/>
        </p:nvSpPr>
        <p:spPr>
          <a:xfrm>
            <a:off x="3468412" y="295051"/>
            <a:ext cx="5255173" cy="276999"/>
          </a:xfrm>
          <a:prstGeom prst="rect">
            <a:avLst/>
          </a:prstGeom>
          <a:noFill/>
        </p:spPr>
        <p:txBody>
          <a:bodyPr wrap="square" rtlCol="0">
            <a:spAutoFit/>
          </a:bodyPr>
          <a:lstStyle/>
          <a:p>
            <a:pPr algn="ctr"/>
            <a:r>
              <a:rPr lang="en-US" sz="1200" dirty="0"/>
              <a:t>Replace the top of the D sub shell and screw </a:t>
            </a:r>
            <a:r>
              <a:rPr lang="en-US" sz="1200"/>
              <a:t>it on</a:t>
            </a:r>
            <a:r>
              <a:rPr lang="en-US" sz="1200" dirty="0"/>
              <a:t>.</a:t>
            </a:r>
          </a:p>
        </p:txBody>
      </p:sp>
    </p:spTree>
    <p:extLst>
      <p:ext uri="{BB962C8B-B14F-4D97-AF65-F5344CB8AC3E}">
        <p14:creationId xmlns:p14="http://schemas.microsoft.com/office/powerpoint/2010/main" val="2067522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10;&#10;Description automatically generated">
            <a:extLst>
              <a:ext uri="{FF2B5EF4-FFF2-40B4-BE49-F238E27FC236}">
                <a16:creationId xmlns:a16="http://schemas.microsoft.com/office/drawing/2014/main" id="{C7E14765-9876-F243-9613-2882EB1E3F28}"/>
              </a:ext>
            </a:extLst>
          </p:cNvPr>
          <p:cNvPicPr>
            <a:picLocks noChangeAspect="1"/>
          </p:cNvPicPr>
          <p:nvPr/>
        </p:nvPicPr>
        <p:blipFill>
          <a:blip r:embed="rId2"/>
          <a:stretch>
            <a:fillRect/>
          </a:stretch>
        </p:blipFill>
        <p:spPr>
          <a:xfrm rot="16200000">
            <a:off x="3145052" y="-180461"/>
            <a:ext cx="5901896" cy="7869195"/>
          </a:xfrm>
          <a:prstGeom prst="rect">
            <a:avLst/>
          </a:prstGeom>
        </p:spPr>
      </p:pic>
      <p:sp>
        <p:nvSpPr>
          <p:cNvPr id="4" name="TextBox 3">
            <a:extLst>
              <a:ext uri="{FF2B5EF4-FFF2-40B4-BE49-F238E27FC236}">
                <a16:creationId xmlns:a16="http://schemas.microsoft.com/office/drawing/2014/main" id="{D8A10EDF-DB78-2A4B-9CF2-65A480A607E8}"/>
              </a:ext>
            </a:extLst>
          </p:cNvPr>
          <p:cNvSpPr txBox="1"/>
          <p:nvPr/>
        </p:nvSpPr>
        <p:spPr>
          <a:xfrm>
            <a:off x="3645459" y="295051"/>
            <a:ext cx="4901081" cy="276999"/>
          </a:xfrm>
          <a:prstGeom prst="rect">
            <a:avLst/>
          </a:prstGeom>
          <a:noFill/>
        </p:spPr>
        <p:txBody>
          <a:bodyPr wrap="square" rtlCol="0">
            <a:spAutoFit/>
          </a:bodyPr>
          <a:lstStyle/>
          <a:p>
            <a:pPr algn="ctr"/>
            <a:r>
              <a:rPr lang="en-US" sz="1200" dirty="0"/>
              <a:t>Wire harness complete! The ground wires will </a:t>
            </a:r>
            <a:r>
              <a:rPr lang="en-US" sz="1200"/>
              <a:t>be given </a:t>
            </a:r>
            <a:r>
              <a:rPr lang="en-US" sz="1200" dirty="0"/>
              <a:t>tips later.</a:t>
            </a:r>
          </a:p>
        </p:txBody>
      </p:sp>
    </p:spTree>
    <p:extLst>
      <p:ext uri="{BB962C8B-B14F-4D97-AF65-F5344CB8AC3E}">
        <p14:creationId xmlns:p14="http://schemas.microsoft.com/office/powerpoint/2010/main" val="1622104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easuring stick, black&#10;&#10;Description automatically generated">
            <a:extLst>
              <a:ext uri="{FF2B5EF4-FFF2-40B4-BE49-F238E27FC236}">
                <a16:creationId xmlns:a16="http://schemas.microsoft.com/office/drawing/2014/main" id="{6B23F079-295A-5049-872A-81C870ECB41F}"/>
              </a:ext>
            </a:extLst>
          </p:cNvPr>
          <p:cNvPicPr>
            <a:picLocks noChangeAspect="1"/>
          </p:cNvPicPr>
          <p:nvPr/>
        </p:nvPicPr>
        <p:blipFill>
          <a:blip r:embed="rId2"/>
          <a:stretch>
            <a:fillRect/>
          </a:stretch>
        </p:blipFill>
        <p:spPr>
          <a:xfrm rot="16200000">
            <a:off x="3175943" y="-231947"/>
            <a:ext cx="5840113" cy="7786817"/>
          </a:xfrm>
          <a:prstGeom prst="rect">
            <a:avLst/>
          </a:prstGeom>
        </p:spPr>
      </p:pic>
      <p:sp>
        <p:nvSpPr>
          <p:cNvPr id="3" name="TextBox 2">
            <a:extLst>
              <a:ext uri="{FF2B5EF4-FFF2-40B4-BE49-F238E27FC236}">
                <a16:creationId xmlns:a16="http://schemas.microsoft.com/office/drawing/2014/main" id="{0F0585F0-3F95-794B-B846-109742DA4076}"/>
              </a:ext>
            </a:extLst>
          </p:cNvPr>
          <p:cNvSpPr txBox="1"/>
          <p:nvPr/>
        </p:nvSpPr>
        <p:spPr>
          <a:xfrm>
            <a:off x="2808888" y="276482"/>
            <a:ext cx="6574221" cy="276999"/>
          </a:xfrm>
          <a:prstGeom prst="rect">
            <a:avLst/>
          </a:prstGeom>
          <a:noFill/>
        </p:spPr>
        <p:txBody>
          <a:bodyPr wrap="square" rtlCol="0">
            <a:spAutoFit/>
          </a:bodyPr>
          <a:lstStyle/>
          <a:p>
            <a:pPr algn="ctr"/>
            <a:r>
              <a:rPr lang="en-US" sz="1200" dirty="0"/>
              <a:t>Measure out and cut two lengths of brown, black, orange, and yellow 28 </a:t>
            </a:r>
            <a:r>
              <a:rPr lang="en-US" sz="1200" dirty="0" err="1"/>
              <a:t>awg</a:t>
            </a:r>
            <a:r>
              <a:rPr lang="en-US" sz="1200" dirty="0"/>
              <a:t> wire each 61 inches long.</a:t>
            </a:r>
          </a:p>
        </p:txBody>
      </p:sp>
    </p:spTree>
    <p:extLst>
      <p:ext uri="{BB962C8B-B14F-4D97-AF65-F5344CB8AC3E}">
        <p14:creationId xmlns:p14="http://schemas.microsoft.com/office/powerpoint/2010/main" val="417500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48D880-1FA0-A043-B436-63D2276A5CC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9969" y="919584"/>
            <a:ext cx="4300151" cy="5733535"/>
          </a:xfrm>
          <a:prstGeom prst="rect">
            <a:avLst/>
          </a:prstGeom>
        </p:spPr>
      </p:pic>
      <p:pic>
        <p:nvPicPr>
          <p:cNvPr id="6" name="Picture 5" descr="A picture containing floor, indoor, wall&#10;&#10;Description automatically generated">
            <a:extLst>
              <a:ext uri="{FF2B5EF4-FFF2-40B4-BE49-F238E27FC236}">
                <a16:creationId xmlns:a16="http://schemas.microsoft.com/office/drawing/2014/main" id="{17747AE2-2A5B-0241-968B-60164DB46F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1882" y="919583"/>
            <a:ext cx="4300151" cy="5733535"/>
          </a:xfrm>
          <a:prstGeom prst="rect">
            <a:avLst/>
          </a:prstGeom>
        </p:spPr>
      </p:pic>
      <p:sp>
        <p:nvSpPr>
          <p:cNvPr id="4" name="TextBox 3">
            <a:extLst>
              <a:ext uri="{FF2B5EF4-FFF2-40B4-BE49-F238E27FC236}">
                <a16:creationId xmlns:a16="http://schemas.microsoft.com/office/drawing/2014/main" id="{E3B9FE87-D401-874F-91DF-EF3ACEF788D2}"/>
              </a:ext>
            </a:extLst>
          </p:cNvPr>
          <p:cNvSpPr txBox="1"/>
          <p:nvPr/>
        </p:nvSpPr>
        <p:spPr>
          <a:xfrm>
            <a:off x="1667449" y="299473"/>
            <a:ext cx="8857102" cy="461665"/>
          </a:xfrm>
          <a:prstGeom prst="rect">
            <a:avLst/>
          </a:prstGeom>
          <a:noFill/>
        </p:spPr>
        <p:txBody>
          <a:bodyPr wrap="square" rtlCol="0">
            <a:spAutoFit/>
          </a:bodyPr>
          <a:lstStyle/>
          <a:p>
            <a:pPr algn="ctr"/>
            <a:r>
              <a:rPr lang="en-US" sz="1200" dirty="0"/>
              <a:t>To make the twisted quadruples, line the vise with masking tape. Put one end of the brown, black, orange, and yellow wires into the drill. Run the drill till the wires are sufficiently twisted (for reference see the next slide). Repeat with the second lengths of the same color wire.</a:t>
            </a:r>
          </a:p>
        </p:txBody>
      </p:sp>
    </p:spTree>
    <p:extLst>
      <p:ext uri="{BB962C8B-B14F-4D97-AF65-F5344CB8AC3E}">
        <p14:creationId xmlns:p14="http://schemas.microsoft.com/office/powerpoint/2010/main" val="1895801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EFF02F36-0517-5A4F-B1F0-7EB9681A25EC}"/>
              </a:ext>
            </a:extLst>
          </p:cNvPr>
          <p:cNvPicPr>
            <a:picLocks noChangeAspect="1"/>
          </p:cNvPicPr>
          <p:nvPr/>
        </p:nvPicPr>
        <p:blipFill>
          <a:blip r:embed="rId2"/>
          <a:stretch>
            <a:fillRect/>
          </a:stretch>
        </p:blipFill>
        <p:spPr>
          <a:xfrm rot="16200000">
            <a:off x="3114160" y="-252542"/>
            <a:ext cx="5963680" cy="7951573"/>
          </a:xfrm>
          <a:prstGeom prst="rect">
            <a:avLst/>
          </a:prstGeom>
        </p:spPr>
      </p:pic>
      <p:sp>
        <p:nvSpPr>
          <p:cNvPr id="4" name="TextBox 3">
            <a:extLst>
              <a:ext uri="{FF2B5EF4-FFF2-40B4-BE49-F238E27FC236}">
                <a16:creationId xmlns:a16="http://schemas.microsoft.com/office/drawing/2014/main" id="{843CF9CB-251C-EC45-BF91-61760825EDAE}"/>
              </a:ext>
            </a:extLst>
          </p:cNvPr>
          <p:cNvSpPr txBox="1"/>
          <p:nvPr/>
        </p:nvSpPr>
        <p:spPr>
          <a:xfrm>
            <a:off x="1776248" y="246797"/>
            <a:ext cx="8639504" cy="276999"/>
          </a:xfrm>
          <a:prstGeom prst="rect">
            <a:avLst/>
          </a:prstGeom>
          <a:noFill/>
        </p:spPr>
        <p:txBody>
          <a:bodyPr wrap="square" rtlCol="0">
            <a:spAutoFit/>
          </a:bodyPr>
          <a:lstStyle/>
          <a:p>
            <a:pPr algn="ctr"/>
            <a:r>
              <a:rPr lang="en-US" sz="1200" dirty="0"/>
              <a:t>Trim the ends of each twisted quadruple where they were in the vise and drill. Once trimmed they should measure about 53.5 inches.</a:t>
            </a:r>
          </a:p>
        </p:txBody>
      </p:sp>
    </p:spTree>
    <p:extLst>
      <p:ext uri="{BB962C8B-B14F-4D97-AF65-F5344CB8AC3E}">
        <p14:creationId xmlns:p14="http://schemas.microsoft.com/office/powerpoint/2010/main" val="3983310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C2015A-65B7-6B44-AFF2-E3531D456B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2438" y="863685"/>
            <a:ext cx="4382015" cy="5842686"/>
          </a:xfrm>
          <a:prstGeom prst="rect">
            <a:avLst/>
          </a:prstGeom>
        </p:spPr>
      </p:pic>
      <p:pic>
        <p:nvPicPr>
          <p:cNvPr id="7" name="Picture 6" descr="A picture containing several&#10;&#10;Description automatically generated">
            <a:extLst>
              <a:ext uri="{FF2B5EF4-FFF2-40B4-BE49-F238E27FC236}">
                <a16:creationId xmlns:a16="http://schemas.microsoft.com/office/drawing/2014/main" id="{B076012A-97A6-024B-980E-372251F2EE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37549" y="863684"/>
            <a:ext cx="4382016" cy="5842688"/>
          </a:xfrm>
          <a:prstGeom prst="rect">
            <a:avLst/>
          </a:prstGeom>
        </p:spPr>
      </p:pic>
      <p:sp>
        <p:nvSpPr>
          <p:cNvPr id="4" name="TextBox 3">
            <a:extLst>
              <a:ext uri="{FF2B5EF4-FFF2-40B4-BE49-F238E27FC236}">
                <a16:creationId xmlns:a16="http://schemas.microsoft.com/office/drawing/2014/main" id="{16298D27-7DF1-0543-BD81-03929420A509}"/>
              </a:ext>
            </a:extLst>
          </p:cNvPr>
          <p:cNvSpPr txBox="1"/>
          <p:nvPr/>
        </p:nvSpPr>
        <p:spPr>
          <a:xfrm>
            <a:off x="1891862" y="730273"/>
            <a:ext cx="8408276" cy="461665"/>
          </a:xfrm>
          <a:prstGeom prst="rect">
            <a:avLst/>
          </a:prstGeom>
          <a:noFill/>
        </p:spPr>
        <p:txBody>
          <a:bodyPr wrap="square" rtlCol="0">
            <a:spAutoFit/>
          </a:bodyPr>
          <a:lstStyle/>
          <a:p>
            <a:pPr algn="ctr"/>
            <a:r>
              <a:rPr lang="en-US" sz="1200" dirty="0"/>
              <a:t>Using a permanent marker, mark each end of one of the twisted quadruples. This will be important for connector positions later since the two twisted quadruples are otherwise identical.</a:t>
            </a:r>
          </a:p>
        </p:txBody>
      </p:sp>
    </p:spTree>
    <p:extLst>
      <p:ext uri="{BB962C8B-B14F-4D97-AF65-F5344CB8AC3E}">
        <p14:creationId xmlns:p14="http://schemas.microsoft.com/office/powerpoint/2010/main" val="3412511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D5409663-7B95-AE47-A276-7E36481E3A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37160" y="1127111"/>
            <a:ext cx="4462377" cy="5949836"/>
          </a:xfrm>
          <a:prstGeom prst="rect">
            <a:avLst/>
          </a:prstGeom>
        </p:spPr>
      </p:pic>
      <p:sp>
        <p:nvSpPr>
          <p:cNvPr id="4" name="TextBox 3">
            <a:extLst>
              <a:ext uri="{FF2B5EF4-FFF2-40B4-BE49-F238E27FC236}">
                <a16:creationId xmlns:a16="http://schemas.microsoft.com/office/drawing/2014/main" id="{3101D26A-101E-B04E-8AFC-07586ED9BE17}"/>
              </a:ext>
            </a:extLst>
          </p:cNvPr>
          <p:cNvSpPr txBox="1"/>
          <p:nvPr/>
        </p:nvSpPr>
        <p:spPr>
          <a:xfrm>
            <a:off x="3489435" y="1113362"/>
            <a:ext cx="5213130" cy="276999"/>
          </a:xfrm>
          <a:prstGeom prst="rect">
            <a:avLst/>
          </a:prstGeom>
          <a:noFill/>
        </p:spPr>
        <p:txBody>
          <a:bodyPr wrap="square" rtlCol="0">
            <a:spAutoFit/>
          </a:bodyPr>
          <a:lstStyle/>
          <a:p>
            <a:pPr algn="ctr"/>
            <a:r>
              <a:rPr lang="en-US" sz="1200" dirty="0"/>
              <a:t>Measure out 50.5 inches of the 1/8</a:t>
            </a:r>
            <a:r>
              <a:rPr lang="en-US" sz="1200" baseline="30000" dirty="0"/>
              <a:t>th</a:t>
            </a:r>
            <a:r>
              <a:rPr lang="en-US" sz="1200" dirty="0"/>
              <a:t> metal braid. Expand it using the metal rod.</a:t>
            </a:r>
          </a:p>
        </p:txBody>
      </p:sp>
      <p:pic>
        <p:nvPicPr>
          <p:cNvPr id="5" name="Picture 4">
            <a:extLst>
              <a:ext uri="{FF2B5EF4-FFF2-40B4-BE49-F238E27FC236}">
                <a16:creationId xmlns:a16="http://schemas.microsoft.com/office/drawing/2014/main" id="{799748F1-EA61-4644-9AE9-5742C45D94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892465" y="1127109"/>
            <a:ext cx="4462379" cy="5949839"/>
          </a:xfrm>
          <a:prstGeom prst="rect">
            <a:avLst/>
          </a:prstGeom>
        </p:spPr>
      </p:pic>
    </p:spTree>
    <p:extLst>
      <p:ext uri="{BB962C8B-B14F-4D97-AF65-F5344CB8AC3E}">
        <p14:creationId xmlns:p14="http://schemas.microsoft.com/office/powerpoint/2010/main" val="32637379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2395</TotalTime>
  <Words>1463</Words>
  <Application>Microsoft Macintosh PowerPoint</Application>
  <PresentationFormat>Widescreen</PresentationFormat>
  <Paragraphs>50</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Dewar Communication Cable Part 3</vt:lpstr>
      <vt:lpstr>Materials</vt:lpstr>
      <vt:lpstr>PowerPoint Presentation</vt:lpstr>
      <vt:lpstr>D sub Crimp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51</cp:revision>
  <dcterms:created xsi:type="dcterms:W3CDTF">2021-04-26T17:34:34Z</dcterms:created>
  <dcterms:modified xsi:type="dcterms:W3CDTF">2022-10-26T21:30:29Z</dcterms:modified>
</cp:coreProperties>
</file>